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5" r:id="rId1"/>
  </p:sldMasterIdLst>
  <p:notesMasterIdLst>
    <p:notesMasterId r:id="rId85"/>
  </p:notesMasterIdLst>
  <p:handoutMasterIdLst>
    <p:handoutMasterId r:id="rId86"/>
  </p:handoutMasterIdLst>
  <p:sldIdLst>
    <p:sldId id="686" r:id="rId2"/>
    <p:sldId id="688" r:id="rId3"/>
    <p:sldId id="595" r:id="rId4"/>
    <p:sldId id="596" r:id="rId5"/>
    <p:sldId id="681" r:id="rId6"/>
    <p:sldId id="597" r:id="rId7"/>
    <p:sldId id="599" r:id="rId8"/>
    <p:sldId id="600" r:id="rId9"/>
    <p:sldId id="601" r:id="rId10"/>
    <p:sldId id="602" r:id="rId11"/>
    <p:sldId id="603" r:id="rId12"/>
    <p:sldId id="604" r:id="rId13"/>
    <p:sldId id="605" r:id="rId14"/>
    <p:sldId id="606" r:id="rId15"/>
    <p:sldId id="607" r:id="rId16"/>
    <p:sldId id="608" r:id="rId17"/>
    <p:sldId id="609" r:id="rId18"/>
    <p:sldId id="610" r:id="rId19"/>
    <p:sldId id="611" r:id="rId20"/>
    <p:sldId id="612" r:id="rId21"/>
    <p:sldId id="613" r:id="rId22"/>
    <p:sldId id="614" r:id="rId23"/>
    <p:sldId id="676" r:id="rId24"/>
    <p:sldId id="615" r:id="rId25"/>
    <p:sldId id="616" r:id="rId26"/>
    <p:sldId id="618" r:id="rId27"/>
    <p:sldId id="620" r:id="rId28"/>
    <p:sldId id="621" r:id="rId29"/>
    <p:sldId id="622" r:id="rId30"/>
    <p:sldId id="682" r:id="rId31"/>
    <p:sldId id="623" r:id="rId32"/>
    <p:sldId id="626" r:id="rId33"/>
    <p:sldId id="627" r:id="rId34"/>
    <p:sldId id="628" r:id="rId35"/>
    <p:sldId id="629" r:id="rId36"/>
    <p:sldId id="683" r:id="rId37"/>
    <p:sldId id="630" r:id="rId38"/>
    <p:sldId id="631" r:id="rId39"/>
    <p:sldId id="684" r:id="rId40"/>
    <p:sldId id="632" r:id="rId41"/>
    <p:sldId id="633" r:id="rId42"/>
    <p:sldId id="634" r:id="rId43"/>
    <p:sldId id="635" r:id="rId44"/>
    <p:sldId id="685" r:id="rId45"/>
    <p:sldId id="636" r:id="rId46"/>
    <p:sldId id="637" r:id="rId47"/>
    <p:sldId id="638" r:id="rId48"/>
    <p:sldId id="639" r:id="rId49"/>
    <p:sldId id="674" r:id="rId50"/>
    <p:sldId id="640" r:id="rId51"/>
    <p:sldId id="642" r:id="rId52"/>
    <p:sldId id="643" r:id="rId53"/>
    <p:sldId id="645" r:id="rId54"/>
    <p:sldId id="646" r:id="rId55"/>
    <p:sldId id="678" r:id="rId56"/>
    <p:sldId id="679" r:id="rId57"/>
    <p:sldId id="680" r:id="rId58"/>
    <p:sldId id="677" r:id="rId59"/>
    <p:sldId id="647" r:id="rId60"/>
    <p:sldId id="648" r:id="rId61"/>
    <p:sldId id="649" r:id="rId62"/>
    <p:sldId id="650" r:id="rId63"/>
    <p:sldId id="651" r:id="rId64"/>
    <p:sldId id="652" r:id="rId65"/>
    <p:sldId id="653" r:id="rId66"/>
    <p:sldId id="654" r:id="rId67"/>
    <p:sldId id="656" r:id="rId68"/>
    <p:sldId id="657" r:id="rId69"/>
    <p:sldId id="658" r:id="rId70"/>
    <p:sldId id="659" r:id="rId71"/>
    <p:sldId id="661" r:id="rId72"/>
    <p:sldId id="662" r:id="rId73"/>
    <p:sldId id="663" r:id="rId74"/>
    <p:sldId id="675" r:id="rId75"/>
    <p:sldId id="664" r:id="rId76"/>
    <p:sldId id="665" r:id="rId77"/>
    <p:sldId id="666" r:id="rId78"/>
    <p:sldId id="667" r:id="rId79"/>
    <p:sldId id="668" r:id="rId80"/>
    <p:sldId id="670" r:id="rId81"/>
    <p:sldId id="671" r:id="rId82"/>
    <p:sldId id="672" r:id="rId83"/>
    <p:sldId id="673" r:id="rId84"/>
  </p:sldIdLst>
  <p:sldSz cx="9144000" cy="6858000" type="screen4x3"/>
  <p:notesSz cx="6881813" cy="9296400"/>
  <p:embeddedFontLst>
    <p:embeddedFont>
      <p:font typeface="Open Sans" panose="020B0604020202020204" charset="0"/>
      <p:regular r:id="rId87"/>
      <p:bold r:id="rId88"/>
      <p:italic r:id="rId89"/>
      <p:boldItalic r:id="rId90"/>
    </p:embeddedFont>
    <p:embeddedFont>
      <p:font typeface="Cambria Math" panose="02040503050406030204" pitchFamily="18" charset="0"/>
      <p:regular r:id="rId91"/>
    </p:embeddedFont>
  </p:embeddedFontLst>
  <p:custDataLst>
    <p:tags r:id="rId9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E800C-FDEF-43D3-B427-D2B24079CC0C}">
          <p14:sldIdLst>
            <p14:sldId id="686"/>
            <p14:sldId id="688"/>
            <p14:sldId id="595"/>
            <p14:sldId id="596"/>
            <p14:sldId id="681"/>
            <p14:sldId id="597"/>
            <p14:sldId id="599"/>
            <p14:sldId id="600"/>
            <p14:sldId id="601"/>
            <p14:sldId id="602"/>
            <p14:sldId id="603"/>
            <p14:sldId id="604"/>
            <p14:sldId id="605"/>
            <p14:sldId id="606"/>
            <p14:sldId id="607"/>
            <p14:sldId id="608"/>
            <p14:sldId id="609"/>
            <p14:sldId id="610"/>
            <p14:sldId id="611"/>
            <p14:sldId id="612"/>
            <p14:sldId id="613"/>
            <p14:sldId id="614"/>
            <p14:sldId id="676"/>
            <p14:sldId id="615"/>
            <p14:sldId id="616"/>
            <p14:sldId id="618"/>
            <p14:sldId id="620"/>
            <p14:sldId id="621"/>
            <p14:sldId id="622"/>
            <p14:sldId id="682"/>
            <p14:sldId id="623"/>
            <p14:sldId id="626"/>
            <p14:sldId id="627"/>
            <p14:sldId id="628"/>
            <p14:sldId id="629"/>
            <p14:sldId id="683"/>
            <p14:sldId id="630"/>
            <p14:sldId id="631"/>
            <p14:sldId id="684"/>
            <p14:sldId id="632"/>
            <p14:sldId id="633"/>
            <p14:sldId id="634"/>
            <p14:sldId id="635"/>
            <p14:sldId id="685"/>
            <p14:sldId id="636"/>
            <p14:sldId id="637"/>
            <p14:sldId id="638"/>
            <p14:sldId id="639"/>
            <p14:sldId id="674"/>
            <p14:sldId id="640"/>
            <p14:sldId id="642"/>
            <p14:sldId id="643"/>
            <p14:sldId id="645"/>
            <p14:sldId id="646"/>
            <p14:sldId id="678"/>
            <p14:sldId id="679"/>
            <p14:sldId id="680"/>
            <p14:sldId id="677"/>
            <p14:sldId id="647"/>
            <p14:sldId id="648"/>
            <p14:sldId id="649"/>
            <p14:sldId id="650"/>
            <p14:sldId id="651"/>
            <p14:sldId id="652"/>
            <p14:sldId id="653"/>
            <p14:sldId id="654"/>
            <p14:sldId id="656"/>
            <p14:sldId id="657"/>
            <p14:sldId id="658"/>
            <p14:sldId id="659"/>
            <p14:sldId id="661"/>
            <p14:sldId id="662"/>
            <p14:sldId id="663"/>
            <p14:sldId id="675"/>
            <p14:sldId id="664"/>
            <p14:sldId id="665"/>
            <p14:sldId id="666"/>
            <p14:sldId id="667"/>
            <p14:sldId id="668"/>
            <p14:sldId id="670"/>
            <p14:sldId id="671"/>
            <p14:sldId id="672"/>
            <p14:sldId id="6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3F3"/>
    <a:srgbClr val="E20000"/>
    <a:srgbClr val="3A764D"/>
    <a:srgbClr val="F4F4F4"/>
    <a:srgbClr val="FBFBFB"/>
    <a:srgbClr val="100F04"/>
    <a:srgbClr val="CFCFCF"/>
    <a:srgbClr val="110F05"/>
    <a:srgbClr val="01032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355" autoAdjust="0"/>
  </p:normalViewPr>
  <p:slideViewPr>
    <p:cSldViewPr>
      <p:cViewPr varScale="1">
        <p:scale>
          <a:sx n="68" d="100"/>
          <a:sy n="68" d="100"/>
        </p:scale>
        <p:origin x="1264" y="36"/>
      </p:cViewPr>
      <p:guideLst>
        <p:guide orient="horz" pos="2160"/>
        <p:guide pos="2880"/>
      </p:guideLst>
    </p:cSldViewPr>
  </p:slideViewPr>
  <p:outlineViewPr>
    <p:cViewPr>
      <p:scale>
        <a:sx n="33" d="100"/>
        <a:sy n="33" d="100"/>
      </p:scale>
      <p:origin x="0" y="16398"/>
    </p:cViewPr>
  </p:outlineViewPr>
  <p:notesTextViewPr>
    <p:cViewPr>
      <p:scale>
        <a:sx n="100" d="100"/>
        <a:sy n="100" d="100"/>
      </p:scale>
      <p:origin x="0" y="0"/>
    </p:cViewPr>
  </p:notesTextViewPr>
  <p:sorterViewPr>
    <p:cViewPr>
      <p:scale>
        <a:sx n="132" d="100"/>
        <a:sy n="132" d="100"/>
      </p:scale>
      <p:origin x="0" y="14850"/>
    </p:cViewPr>
  </p:sorterViewPr>
  <p:notesViewPr>
    <p:cSldViewPr>
      <p:cViewPr varScale="1">
        <p:scale>
          <a:sx n="87" d="100"/>
          <a:sy n="87" d="100"/>
        </p:scale>
        <p:origin x="3834"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742" cy="46513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97513" y="0"/>
            <a:ext cx="2982742" cy="465138"/>
          </a:xfrm>
          <a:prstGeom prst="rect">
            <a:avLst/>
          </a:prstGeom>
        </p:spPr>
        <p:txBody>
          <a:bodyPr vert="horz" lIns="91440" tIns="45720" rIns="91440" bIns="45720" rtlCol="0"/>
          <a:lstStyle>
            <a:lvl1pPr algn="r">
              <a:defRPr sz="1200"/>
            </a:lvl1pPr>
          </a:lstStyle>
          <a:p>
            <a:fld id="{6E4F01DC-8B21-4069-A6DE-2C94F09390F4}" type="datetimeFigureOut">
              <a:rPr lang="en-US" smtClean="0">
                <a:latin typeface="Open Sans" panose="020B0606030504020204" pitchFamily="34" charset="0"/>
              </a:rPr>
              <a:pPr/>
              <a:t>4/23/2017</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1" y="8829675"/>
            <a:ext cx="2982742" cy="465138"/>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97513" y="8829675"/>
            <a:ext cx="2982742" cy="465138"/>
          </a:xfrm>
          <a:prstGeom prst="rect">
            <a:avLst/>
          </a:prstGeom>
        </p:spPr>
        <p:txBody>
          <a:bodyPr vert="horz" lIns="91440" tIns="45720" rIns="91440" bIns="45720" rtlCol="0" anchor="b"/>
          <a:lstStyle>
            <a:lvl1pPr algn="r">
              <a:defRPr sz="1200"/>
            </a:lvl1pPr>
          </a:lstStyle>
          <a:p>
            <a:fld id="{88AE5C26-C777-41D0-827F-5A3C59476849}" type="slidenum">
              <a:rPr lang="en-US" smtClean="0">
                <a:latin typeface="Open Sans" panose="020B0606030504020204" pitchFamily="34" charset="0"/>
              </a:rPr>
              <a:pPr/>
              <a:t>‹#›</a:t>
            </a:fld>
            <a:endParaRPr lang="en-US" dirty="0">
              <a:latin typeface="Open Sans" panose="020B0606030504020204" pitchFamily="34" charset="0"/>
            </a:endParaRPr>
          </a:p>
        </p:txBody>
      </p:sp>
    </p:spTree>
    <p:extLst>
      <p:ext uri="{BB962C8B-B14F-4D97-AF65-F5344CB8AC3E}">
        <p14:creationId xmlns:p14="http://schemas.microsoft.com/office/powerpoint/2010/main" val="2595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atin typeface="Open Sans" panose="020B0606030504020204" pitchFamily="34" charset="0"/>
              </a:defRPr>
            </a:lvl1pPr>
          </a:lstStyle>
          <a:p>
            <a:fld id="{A483A41A-98F1-4006-9F6E-CF0A045667E8}" type="datetimeFigureOut">
              <a:rPr lang="en-US" smtClean="0"/>
              <a:pPr/>
              <a:t>4/23/2017</a:t>
            </a:fld>
            <a:endParaRPr lang="en-US" dirty="0"/>
          </a:p>
        </p:txBody>
      </p:sp>
      <p:sp>
        <p:nvSpPr>
          <p:cNvPr id="4" name="Slide Image Placeholder 3"/>
          <p:cNvSpPr>
            <a:spLocks noGrp="1" noRot="1" noChangeAspect="1"/>
          </p:cNvSpPr>
          <p:nvPr>
            <p:ph type="sldImg" idx="2"/>
          </p:nvPr>
        </p:nvSpPr>
        <p:spPr>
          <a:xfrm>
            <a:off x="1117600" y="696913"/>
            <a:ext cx="4646613"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atin typeface="Open Sans" panose="020B0606030504020204" pitchFamily="34" charset="0"/>
              </a:defRPr>
            </a:lvl1pPr>
          </a:lstStyle>
          <a:p>
            <a:fld id="{08E3BB6A-C8C6-4CE1-B31D-D41FC741C6B0}" type="slidenum">
              <a:rPr lang="en-US" smtClean="0"/>
              <a:pPr/>
              <a:t>‹#›</a:t>
            </a:fld>
            <a:endParaRPr lang="en-US" dirty="0"/>
          </a:p>
        </p:txBody>
      </p:sp>
    </p:spTree>
    <p:extLst>
      <p:ext uri="{BB962C8B-B14F-4D97-AF65-F5344CB8AC3E}">
        <p14:creationId xmlns:p14="http://schemas.microsoft.com/office/powerpoint/2010/main" val="406264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Beer and chips are not interesting patterns,</a:t>
            </a:r>
            <a:r>
              <a:rPr lang="en-US" baseline="0" dirty="0"/>
              <a:t> for example.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8</a:t>
            </a:fld>
            <a:endParaRPr lang="en-US" dirty="0"/>
          </a:p>
        </p:txBody>
      </p:sp>
    </p:spTree>
    <p:extLst>
      <p:ext uri="{BB962C8B-B14F-4D97-AF65-F5344CB8AC3E}">
        <p14:creationId xmlns:p14="http://schemas.microsoft.com/office/powerpoint/2010/main" val="916312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 dataset</a:t>
            </a:r>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13</a:t>
            </a:fld>
            <a:endParaRPr lang="en-US" dirty="0"/>
          </a:p>
        </p:txBody>
      </p:sp>
    </p:spTree>
    <p:extLst>
      <p:ext uri="{BB962C8B-B14F-4D97-AF65-F5344CB8AC3E}">
        <p14:creationId xmlns:p14="http://schemas.microsoft.com/office/powerpoint/2010/main" val="931537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rgbClr val="000000"/>
                </a:solidFill>
                <a:effectLst/>
                <a:cs typeface="Open Sans" panose="020B0606030504020204" pitchFamily="34" charset="0"/>
              </a:rPr>
              <a:t>number of documents where the term </a:t>
            </a:r>
            <a:r>
              <a:rPr kumimoji="0" lang="en-US" sz="1200" b="0" i="1" u="none" strike="noStrike" cap="none" normalizeH="0" baseline="0" dirty="0">
                <a:ln>
                  <a:noFill/>
                </a:ln>
                <a:solidFill>
                  <a:srgbClr val="000000"/>
                </a:solidFill>
                <a:effectLst/>
                <a:cs typeface="Open Sans" panose="020B0606030504020204" pitchFamily="34" charset="0"/>
              </a:rPr>
              <a:t>t</a:t>
            </a:r>
            <a:r>
              <a:rPr kumimoji="0" lang="en-US" sz="1200" b="0" i="0" u="none" strike="noStrike" cap="none" normalizeH="0" baseline="0" dirty="0">
                <a:ln>
                  <a:noFill/>
                </a:ln>
                <a:solidFill>
                  <a:srgbClr val="000000"/>
                </a:solidFill>
                <a:effectLst/>
                <a:cs typeface="Open Sans" panose="020B0606030504020204" pitchFamily="34" charset="0"/>
              </a:rPr>
              <a:t> appears </a:t>
            </a:r>
            <a:endParaRPr kumimoji="0" lang="en-US" sz="3200" b="0" i="0" u="none" strike="noStrike" cap="none" normalizeH="0" baseline="0" dirty="0">
              <a:ln>
                <a:noFill/>
              </a:ln>
              <a:solidFill>
                <a:schemeClr val="tx1"/>
              </a:solidFill>
              <a:effectLst/>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08E3BB6A-C8C6-4CE1-B31D-D41FC741C6B0}" type="slidenum">
              <a:rPr lang="en-US" smtClean="0"/>
              <a:pPr/>
              <a:t>17</a:t>
            </a:fld>
            <a:endParaRPr lang="en-US" dirty="0"/>
          </a:p>
        </p:txBody>
      </p:sp>
    </p:spTree>
    <p:extLst>
      <p:ext uri="{BB962C8B-B14F-4D97-AF65-F5344CB8AC3E}">
        <p14:creationId xmlns:p14="http://schemas.microsoft.com/office/powerpoint/2010/main" val="339668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19</a:t>
            </a:fld>
            <a:endParaRPr lang="en-US" dirty="0"/>
          </a:p>
        </p:txBody>
      </p:sp>
    </p:spTree>
    <p:extLst>
      <p:ext uri="{BB962C8B-B14F-4D97-AF65-F5344CB8AC3E}">
        <p14:creationId xmlns:p14="http://schemas.microsoft.com/office/powerpoint/2010/main" val="1877374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20</a:t>
            </a:fld>
            <a:endParaRPr lang="en-US" dirty="0"/>
          </a:p>
        </p:txBody>
      </p:sp>
    </p:spTree>
    <p:extLst>
      <p:ext uri="{BB962C8B-B14F-4D97-AF65-F5344CB8AC3E}">
        <p14:creationId xmlns:p14="http://schemas.microsoft.com/office/powerpoint/2010/main" val="94378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inverse of similarity as a</a:t>
            </a:r>
            <a:r>
              <a:rPr lang="en-US" baseline="0" dirty="0"/>
              <a:t> distance measure</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43</a:t>
            </a:fld>
            <a:endParaRPr lang="en-US" dirty="0"/>
          </a:p>
        </p:txBody>
      </p:sp>
    </p:spTree>
    <p:extLst>
      <p:ext uri="{BB962C8B-B14F-4D97-AF65-F5344CB8AC3E}">
        <p14:creationId xmlns:p14="http://schemas.microsoft.com/office/powerpoint/2010/main" val="469703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\frac{\partial}{\partial W} {(W^T X^T Y )} = X^T 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\frac{\partial}{\partial W} { (W^T X^T X W) } =</a:t>
            </a:r>
            <a:r>
              <a:rPr lang="en-US" baseline="0" dirty="0"/>
              <a:t> 2 X^T X W</a:t>
            </a:r>
            <a:endParaRPr lang="en-US" dirty="0"/>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53</a:t>
            </a:fld>
            <a:endParaRPr lang="en-US" dirty="0"/>
          </a:p>
        </p:txBody>
      </p:sp>
    </p:spTree>
    <p:extLst>
      <p:ext uri="{BB962C8B-B14F-4D97-AF65-F5344CB8AC3E}">
        <p14:creationId xmlns:p14="http://schemas.microsoft.com/office/powerpoint/2010/main" val="3115695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SVD form</a:t>
            </a:r>
            <a:r>
              <a:rPr lang="en-US" baseline="0" dirty="0"/>
              <a:t> of matrix X: </a:t>
            </a:r>
            <a:r>
              <a:rPr lang="en-US" dirty="0"/>
              <a:t>X = U \Sigma V^T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a typeface="+mn-ea"/>
                <a:cs typeface="+mn-cs"/>
              </a:rPr>
              <a:t>U and V are real valued, they each are an orthogonal</a:t>
            </a:r>
            <a:r>
              <a:rPr lang="en-US" sz="1200" kern="1200" baseline="0" dirty="0">
                <a:solidFill>
                  <a:schemeClr val="tx1"/>
                </a:solidFill>
                <a:ea typeface="+mn-ea"/>
                <a:cs typeface="+mn-cs"/>
              </a:rPr>
              <a:t> matrix</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a typeface="+mn-ea"/>
                <a:cs typeface="+mn-cs"/>
              </a:rPr>
              <a:t>U^T = U^{-1}</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V is orthogonal so: </a:t>
            </a:r>
            <a:r>
              <a:rPr lang="en-US" baseline="0" dirty="0"/>
              <a:t>V^T^{-1} = V</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(V \Sigma^2 V^T)^{-1}</a:t>
            </a:r>
            <a:r>
              <a:rPr lang="en-US" baseline="0" dirty="0"/>
              <a:t> = V^T^{-1} </a:t>
            </a:r>
            <a:r>
              <a:rPr lang="en-US" dirty="0"/>
              <a:t>\Sigma^{-2} V^T = V \Sigma^{-2} V^T  </a:t>
            </a:r>
          </a:p>
        </p:txBody>
      </p:sp>
      <p:sp>
        <p:nvSpPr>
          <p:cNvPr id="4" name="Slide Number Placeholder 3"/>
          <p:cNvSpPr>
            <a:spLocks noGrp="1"/>
          </p:cNvSpPr>
          <p:nvPr>
            <p:ph type="sldNum" sz="quarter" idx="10"/>
          </p:nvPr>
        </p:nvSpPr>
        <p:spPr/>
        <p:txBody>
          <a:bodyPr/>
          <a:lstStyle/>
          <a:p>
            <a:fld id="{08E3BB6A-C8C6-4CE1-B31D-D41FC741C6B0}" type="slidenum">
              <a:rPr lang="en-US" smtClean="0"/>
              <a:pPr/>
              <a:t>54</a:t>
            </a:fld>
            <a:endParaRPr lang="en-US" dirty="0"/>
          </a:p>
        </p:txBody>
      </p:sp>
    </p:spTree>
    <p:extLst>
      <p:ext uri="{BB962C8B-B14F-4D97-AF65-F5344CB8AC3E}">
        <p14:creationId xmlns:p14="http://schemas.microsoft.com/office/powerpoint/2010/main" val="1488223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76</a:t>
            </a:fld>
            <a:endParaRPr lang="en-US" dirty="0"/>
          </a:p>
        </p:txBody>
      </p:sp>
    </p:spTree>
    <p:extLst>
      <p:ext uri="{BB962C8B-B14F-4D97-AF65-F5344CB8AC3E}">
        <p14:creationId xmlns:p14="http://schemas.microsoft.com/office/powerpoint/2010/main" val="2742940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9144000" cy="1143000"/>
          </a:xfrm>
          <a:prstGeom prst="rect">
            <a:avLst/>
          </a:prstGeom>
        </p:spPr>
        <p:style>
          <a:lnRef idx="1">
            <a:schemeClr val="accent6"/>
          </a:lnRef>
          <a:fillRef idx="3">
            <a:schemeClr val="accent6"/>
          </a:fillRef>
          <a:effectRef idx="2">
            <a:schemeClr val="accent6"/>
          </a:effectRef>
          <a:fontRef idx="none"/>
        </p:style>
        <p:txBody>
          <a:bodyPr/>
          <a:lstStyle>
            <a:lvl1pPr>
              <a:defRPr sz="4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1524000" y="990600"/>
            <a:ext cx="6096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1905000" y="4495800"/>
            <a:ext cx="54864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477000"/>
            <a:ext cx="9144000" cy="392434"/>
          </a:xfrm>
          <a:prstGeom prst="rect">
            <a:avLst/>
          </a:prstGeom>
          <a:ln>
            <a:noFill/>
          </a:ln>
        </p:spPr>
        <p:style>
          <a:lnRef idx="1">
            <a:schemeClr val="dk1"/>
          </a:lnRef>
          <a:fillRef idx="1001">
            <a:schemeClr val="lt2"/>
          </a:fillRef>
          <a:effectRef idx="1">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TextBox 6"/>
          <p:cNvSpPr txBox="1"/>
          <p:nvPr/>
        </p:nvSpPr>
        <p:spPr>
          <a:xfrm>
            <a:off x="8610600" y="6583680"/>
            <a:ext cx="533400" cy="274320"/>
          </a:xfrm>
          <a:prstGeom prst="rect">
            <a:avLst/>
          </a:prstGeom>
          <a:ln>
            <a:noFill/>
          </a:ln>
        </p:spPr>
        <p:style>
          <a:lnRef idx="1">
            <a:schemeClr val="dk1"/>
          </a:lnRef>
          <a:fillRef idx="1001">
            <a:schemeClr val="lt2"/>
          </a:fillRef>
          <a:effectRef idx="2">
            <a:schemeClr val="dk1"/>
          </a:effectRef>
          <a:fontRef idx="minor">
            <a:schemeClr val="lt1"/>
          </a:fontRef>
        </p:style>
        <p:txBody>
          <a:bodyPr wrap="square" rtlCol="0">
            <a:noAutofit/>
          </a:bodyPr>
          <a:lstStyle/>
          <a:p>
            <a:pPr algn="ctr"/>
            <a:fld id="{C3B76011-FA69-4E10-B45A-93FFAD2DF13B}" type="slidenum">
              <a:rPr lang="en-US" sz="1200" smtClean="0">
                <a:solidFill>
                  <a:sysClr val="windowText" lastClr="000000"/>
                </a:solidFill>
                <a:latin typeface="Open Sans" panose="020B0606030504020204" pitchFamily="34" charset="0"/>
              </a:rPr>
              <a:pPr algn="ctr"/>
              <a:t>‹#›</a:t>
            </a:fld>
            <a:endParaRPr lang="en-US" sz="1300" dirty="0">
              <a:solidFill>
                <a:sysClr val="windowText" lastClr="000000"/>
              </a:solidFill>
              <a:latin typeface="Open Sans" panose="020B0606030504020204" pitchFamily="34" charset="0"/>
            </a:endParaRP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7"/>
          </p:nvPr>
        </p:nvSpPr>
        <p:spPr>
          <a:xfrm>
            <a:off x="4648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19" name="Content Placeholder 2"/>
          <p:cNvSpPr>
            <a:spLocks noGrp="1"/>
          </p:cNvSpPr>
          <p:nvPr>
            <p:ph idx="1" hasCustomPrompt="1"/>
          </p:nvPr>
        </p:nvSpPr>
        <p:spPr>
          <a:xfrm>
            <a:off x="152400" y="914400"/>
            <a:ext cx="4343400" cy="2743200"/>
          </a:xfrm>
          <a:prstGeom prst="rect">
            <a:avLst/>
          </a:prstGeom>
        </p:spPr>
        <p:txBody>
          <a:bodyPr>
            <a:noAutofit/>
          </a:bodyPr>
          <a:lstStyle>
            <a:lvl1pPr algn="l" defTabSz="914400" rtl="0" eaLnBrk="1" latinLnBrk="0" hangingPunct="1">
              <a:spcBef>
                <a:spcPct val="20000"/>
              </a:spcBef>
              <a:buFont typeface="Arial" pitchFamily="34" charset="0"/>
              <a:buNone/>
              <a:defRPr lang="en-US" sz="18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000"/>
            </a:lvl2pPr>
            <a:lvl3pPr>
              <a:defRPr sz="1800"/>
            </a:lvl3pPr>
            <a:lvl4pPr>
              <a:defRPr sz="1600"/>
            </a:lvl4pPr>
            <a:lvl5pPr>
              <a:defRPr sz="1600"/>
            </a:lvl5pPr>
          </a:lstStyle>
          <a:p>
            <a:pPr lvl="0"/>
            <a:r>
              <a:rPr lang="en-US" dirty="0"/>
              <a:t>Insert graphic in this quadrant</a:t>
            </a:r>
          </a:p>
        </p:txBody>
      </p:sp>
      <p:sp>
        <p:nvSpPr>
          <p:cNvPr id="20" name="Content Placeholder 7"/>
          <p:cNvSpPr>
            <a:spLocks noGrp="1"/>
          </p:cNvSpPr>
          <p:nvPr>
            <p:ph sz="quarter" idx="14" hasCustomPrompt="1"/>
          </p:nvPr>
        </p:nvSpPr>
        <p:spPr>
          <a:xfrm>
            <a:off x="4648200" y="914400"/>
            <a:ext cx="4267200" cy="27432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2000" kern="1200" dirty="0">
                <a:solidFill>
                  <a:schemeClr val="tx1"/>
                </a:solidFill>
                <a:latin typeface="Open Sans" panose="020B0606030504020204" pitchFamily="34" charset="0"/>
                <a:ea typeface="+mn-ea"/>
                <a:cs typeface="+mn-cs"/>
              </a:defRPr>
            </a:lvl5pPr>
          </a:lstStyle>
          <a:p>
            <a:pPr lvl="0"/>
            <a:r>
              <a:rPr lang="en-US" dirty="0"/>
              <a:t>Click to edit Tasks/Schedule:</a:t>
            </a:r>
          </a:p>
          <a:p>
            <a:pPr lvl="0"/>
            <a:r>
              <a:rPr lang="en-US" dirty="0"/>
              <a:t>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1"/>
          <p:cNvSpPr>
            <a:spLocks noGrp="1"/>
          </p:cNvSpPr>
          <p:nvPr>
            <p:ph sz="quarter" idx="17" hasCustomPrompt="1"/>
          </p:nvPr>
        </p:nvSpPr>
        <p:spPr>
          <a:xfrm>
            <a:off x="4648200" y="3886200"/>
            <a:ext cx="42672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Technology:</a:t>
            </a:r>
          </a:p>
          <a:p>
            <a:pPr lvl="0"/>
            <a:r>
              <a:rPr lang="en-US" dirty="0"/>
              <a:t>Benefits: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2" name="Straight Connector 21"/>
          <p:cNvCxnSpPr/>
          <p:nvPr/>
        </p:nvCxnSpPr>
        <p:spPr>
          <a:xfrm>
            <a:off x="137160" y="3784948"/>
            <a:ext cx="8778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783079" y="3703320"/>
            <a:ext cx="557784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11"/>
          <p:cNvSpPr>
            <a:spLocks noGrp="1"/>
          </p:cNvSpPr>
          <p:nvPr>
            <p:ph sz="quarter" idx="18" hasCustomPrompt="1"/>
          </p:nvPr>
        </p:nvSpPr>
        <p:spPr>
          <a:xfrm>
            <a:off x="152400" y="3886200"/>
            <a:ext cx="43434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Goals:</a:t>
            </a:r>
          </a:p>
          <a:p>
            <a:pPr lvl="0"/>
            <a:r>
              <a:rPr lang="en-US" dirty="0"/>
              <a:t>Sponsor:</a:t>
            </a:r>
          </a:p>
          <a:p>
            <a:pPr lvl="0"/>
            <a:r>
              <a:rPr lang="en-US" dirty="0"/>
              <a:t>Project Lead:</a:t>
            </a:r>
          </a:p>
          <a:p>
            <a:pPr lvl="0"/>
            <a:r>
              <a:rPr lang="en-US" dirty="0"/>
              <a:t>Collaborators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ext Wee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Next Week</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ful Link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Useful Links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8777235" y="6581001"/>
            <a:ext cx="396576" cy="276999"/>
          </a:xfrm>
          <a:prstGeom prst="rect">
            <a:avLst/>
          </a:prstGeom>
          <a:noFill/>
        </p:spPr>
        <p:txBody>
          <a:bodyPr wrap="square" rtlCol="0">
            <a:spAutoFit/>
          </a:bodyPr>
          <a:lstStyle/>
          <a:p>
            <a:fld id="{FB637103-1419-456F-855C-A57A93F3EF38}" type="slidenum">
              <a:rPr lang="en-US" sz="1200" smtClean="0">
                <a:solidFill>
                  <a:schemeClr val="bg1"/>
                </a:solidFill>
                <a:latin typeface="Open Sans" panose="020B0606030504020204" pitchFamily="34" charset="0"/>
              </a:rPr>
              <a:pPr/>
              <a:t>‹#›</a:t>
            </a:fld>
            <a:endParaRPr lang="en-US" sz="1200" dirty="0">
              <a:solidFill>
                <a:schemeClr val="bg1"/>
              </a:solidFill>
              <a:latin typeface="Open Sans" panose="020B0606030504020204" pitchFamily="34" charset="0"/>
            </a:endParaRPr>
          </a:p>
        </p:txBody>
      </p:sp>
      <p:grpSp>
        <p:nvGrpSpPr>
          <p:cNvPr id="2" name="Group 14"/>
          <p:cNvGrpSpPr/>
          <p:nvPr/>
        </p:nvGrpSpPr>
        <p:grpSpPr>
          <a:xfrm>
            <a:off x="0" y="6553200"/>
            <a:ext cx="8763001" cy="304801"/>
            <a:chOff x="0" y="6553200"/>
            <a:chExt cx="9144001" cy="304801"/>
          </a:xfrm>
          <a:solidFill>
            <a:srgbClr val="414042"/>
          </a:solidFill>
        </p:grpSpPr>
        <p:sp>
          <p:nvSpPr>
            <p:cNvPr id="16" name="TextBox 15"/>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Mining</a:t>
              </a:r>
              <a:endParaRPr lang="en-US" sz="1400" b="1" i="0" dirty="0">
                <a:solidFill>
                  <a:schemeClr val="bg1"/>
                </a:solidFill>
                <a:latin typeface="Open Sans" panose="020B0606030504020204" pitchFamily="34" charset="0"/>
              </a:endParaRPr>
            </a:p>
          </p:txBody>
        </p:sp>
        <p:sp>
          <p:nvSpPr>
            <p:cNvPr id="17" name="TextBox 16"/>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dirty="0">
                  <a:ln>
                    <a:noFill/>
                  </a:ln>
                  <a:solidFill>
                    <a:schemeClr val="tx1"/>
                  </a:solidFill>
                  <a:effectLst/>
                  <a:latin typeface="Open Sans" panose="020B0606030504020204" pitchFamily="34" charset="0"/>
                </a:rPr>
                <a:t>Measures and</a:t>
              </a:r>
              <a:r>
                <a:rPr lang="en-US" sz="1400" b="1" i="1" cap="none" spc="0" baseline="0" dirty="0">
                  <a:ln>
                    <a:noFill/>
                  </a:ln>
                  <a:solidFill>
                    <a:schemeClr val="tx1"/>
                  </a:solidFill>
                  <a:effectLst/>
                  <a:latin typeface="Open Sans" panose="020B0606030504020204" pitchFamily="34" charset="0"/>
                </a:rPr>
                <a:t> Metrics</a:t>
              </a:r>
              <a:endParaRPr lang="en-US" sz="1400" b="1" i="1" cap="none" spc="0" dirty="0">
                <a:ln>
                  <a:noFill/>
                </a:ln>
                <a:solidFill>
                  <a:schemeClr val="tx1"/>
                </a:solidFill>
                <a:effectLst/>
                <a:latin typeface="Open Sans" panose="020B0606030504020204" pitchFamily="34" charset="0"/>
              </a:endParaRPr>
            </a:p>
          </p:txBody>
        </p:sp>
      </p:grpSp>
      <p:sp>
        <p:nvSpPr>
          <p:cNvPr id="18" name="TextBox 17"/>
          <p:cNvSpPr txBox="1"/>
          <p:nvPr/>
        </p:nvSpPr>
        <p:spPr>
          <a:xfrm>
            <a:off x="8763000" y="6567101"/>
            <a:ext cx="457200" cy="276999"/>
          </a:xfrm>
          <a:prstGeom prst="rect">
            <a:avLst/>
          </a:prstGeom>
          <a:noFill/>
        </p:spPr>
        <p:txBody>
          <a:bodyPr wrap="square" rtlCol="0">
            <a:spAutoFit/>
          </a:bodyPr>
          <a:lstStyle/>
          <a:p>
            <a:fld id="{FB637103-1419-456F-855C-A57A93F3EF38}" type="slidenum">
              <a:rPr lang="en-US" sz="1200" i="1" smtClean="0">
                <a:solidFill>
                  <a:srgbClr val="414042"/>
                </a:solidFill>
                <a:latin typeface="Open Sans" panose="020B0606030504020204" pitchFamily="34" charset="0"/>
              </a:rPr>
              <a:pPr/>
              <a:t>‹#›</a:t>
            </a:fld>
            <a:endParaRPr lang="en-US" sz="1200" i="1" dirty="0">
              <a:solidFill>
                <a:srgbClr val="414042"/>
              </a:solidFill>
              <a:latin typeface="Open Sans" panose="020B0606030504020204" pitchFamily="34" charset="0"/>
            </a:endParaRPr>
          </a:p>
        </p:txBody>
      </p:sp>
      <p:grpSp>
        <p:nvGrpSpPr>
          <p:cNvPr id="9" name="Group 8"/>
          <p:cNvGrpSpPr/>
          <p:nvPr userDrawn="1"/>
        </p:nvGrpSpPr>
        <p:grpSpPr>
          <a:xfrm>
            <a:off x="0" y="6553200"/>
            <a:ext cx="8763001" cy="304801"/>
            <a:chOff x="0" y="6553200"/>
            <a:chExt cx="9144001" cy="304801"/>
          </a:xfrm>
          <a:solidFill>
            <a:srgbClr val="414042"/>
          </a:solidFill>
        </p:grpSpPr>
        <p:sp>
          <p:nvSpPr>
            <p:cNvPr id="10" name="TextBox 9"/>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Mining</a:t>
              </a:r>
              <a:endParaRPr lang="en-US" sz="1400" b="1"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Data Mining Essentials</a:t>
              </a:r>
              <a:endParaRPr lang="en-US" sz="1400" b="1" i="1" cap="none" spc="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Rectangle 12"/>
          <p:cNvSpPr/>
          <p:nvPr userDrawn="1"/>
        </p:nvSpPr>
        <p:spPr>
          <a:xfrm>
            <a:off x="2147835" y="6550223"/>
            <a:ext cx="6615165"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8.xml"/><Relationship Id="rId7" Type="http://schemas.openxmlformats.org/officeDocument/2006/relationships/image" Target="../media/image1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notesSlide" Target="../notesSlides/notesSlide3.xml"/><Relationship Id="rId10" Type="http://schemas.openxmlformats.org/officeDocument/2006/relationships/image" Target="../media/image17.png"/><Relationship Id="rId4" Type="http://schemas.openxmlformats.org/officeDocument/2006/relationships/slideLayout" Target="../slideLayouts/slideLayout3.xml"/><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2.xml"/><Relationship Id="rId7" Type="http://schemas.openxmlformats.org/officeDocument/2006/relationships/image" Target="../media/image1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80.png"/><Relationship Id="rId5" Type="http://schemas.openxmlformats.org/officeDocument/2006/relationships/notesSlide" Target="../notesSlides/notesSlide4.xml"/><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3.xml"/><Relationship Id="rId1" Type="http://schemas.openxmlformats.org/officeDocument/2006/relationships/tags" Target="../tags/tag15.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3.xml"/><Relationship Id="rId7" Type="http://schemas.openxmlformats.org/officeDocument/2006/relationships/image" Target="../media/image3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3.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7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7.jpe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45.png"/><Relationship Id="rId4" Type="http://schemas.openxmlformats.org/officeDocument/2006/relationships/image" Target="../media/image4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3.xml"/><Relationship Id="rId1" Type="http://schemas.openxmlformats.org/officeDocument/2006/relationships/tags" Target="../tags/tag22.xml"/><Relationship Id="rId5" Type="http://schemas.openxmlformats.org/officeDocument/2006/relationships/image" Target="../media/image50.png"/><Relationship Id="rId4" Type="http://schemas.openxmlformats.org/officeDocument/2006/relationships/image" Target="../media/image48.jpe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26.xml"/><Relationship Id="rId7" Type="http://schemas.openxmlformats.org/officeDocument/2006/relationships/image" Target="../media/image55.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54.png"/><Relationship Id="rId5" Type="http://schemas.openxmlformats.org/officeDocument/2006/relationships/image" Target="../media/image48.jpeg"/><Relationship Id="rId4"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hyperlink" Target="http://snap.stanford.edu/" TargetMode="External"/><Relationship Id="rId2" Type="http://schemas.openxmlformats.org/officeDocument/2006/relationships/hyperlink" Target="http://socialcomputing.asu.edu/" TargetMode="External"/><Relationship Id="rId1" Type="http://schemas.openxmlformats.org/officeDocument/2006/relationships/slideLayout" Target="../slideLayouts/slideLayout3.xml"/><Relationship Id="rId4" Type="http://schemas.openxmlformats.org/officeDocument/2006/relationships/hyperlink" Target="https://github.com/caesar0301/awesome-public-dataset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3.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notesSlide" Target="../notesSlides/notesSlide8.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74.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75.png"/><Relationship Id="rId5" Type="http://schemas.openxmlformats.org/officeDocument/2006/relationships/image" Target="../media/image71.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37.xml"/><Relationship Id="rId7" Type="http://schemas.openxmlformats.org/officeDocument/2006/relationships/image" Target="../media/image78.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76.png"/><Relationship Id="rId5" Type="http://schemas.openxmlformats.org/officeDocument/2006/relationships/image" Target="../media/image77.png"/><Relationship Id="rId4"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38.xml"/><Relationship Id="rId5" Type="http://schemas.openxmlformats.org/officeDocument/2006/relationships/image" Target="../media/image80.jpe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6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44.xml"/><Relationship Id="rId7" Type="http://schemas.openxmlformats.org/officeDocument/2006/relationships/image" Target="../media/image89.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82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66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slideLayout" Target="../slideLayouts/slideLayout3.xml"/><Relationship Id="rId1" Type="http://schemas.openxmlformats.org/officeDocument/2006/relationships/tags" Target="../tags/tag45.xml"/><Relationship Id="rId5" Type="http://schemas.openxmlformats.org/officeDocument/2006/relationships/image" Target="../media/image94.png"/><Relationship Id="rId4" Type="http://schemas.openxmlformats.org/officeDocument/2006/relationships/image" Target="../media/image9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slideLayout" Target="../slideLayouts/slideLayout3.xml"/><Relationship Id="rId1" Type="http://schemas.openxmlformats.org/officeDocument/2006/relationships/tags" Target="../tags/tag46.xml"/><Relationship Id="rId5" Type="http://schemas.openxmlformats.org/officeDocument/2006/relationships/image" Target="../media/image96.png"/><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96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80.png"/></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3.xml"/><Relationship Id="rId1" Type="http://schemas.openxmlformats.org/officeDocument/2006/relationships/tags" Target="../tags/tag53.xml"/><Relationship Id="rId4" Type="http://schemas.openxmlformats.org/officeDocument/2006/relationships/image" Target="../media/image107.png"/></Relationships>
</file>

<file path=ppt/slides/_rels/slide8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56.xml"/><Relationship Id="rId7" Type="http://schemas.openxmlformats.org/officeDocument/2006/relationships/image" Target="../media/image109.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08.jpeg"/><Relationship Id="rId5" Type="http://schemas.openxmlformats.org/officeDocument/2006/relationships/slideLayout" Target="../slideLayouts/slideLayout3.xml"/><Relationship Id="rId10" Type="http://schemas.openxmlformats.org/officeDocument/2006/relationships/image" Target="../media/image112.png"/><Relationship Id="rId4" Type="http://schemas.openxmlformats.org/officeDocument/2006/relationships/tags" Target="../tags/tag57.xml"/><Relationship Id="rId9"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9/9b/Social_Network_Analysis_Visualiz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500" y="3429000"/>
            <a:ext cx="4267200" cy="317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600" y="3886200"/>
            <a:ext cx="3962400" cy="1295400"/>
          </a:xfrm>
          <a:prstGeom prst="roundRect">
            <a:avLst/>
          </a:prstGeom>
        </p:spPr>
        <p:txBody>
          <a:bodyPr/>
          <a:lstStyle/>
          <a:p>
            <a:r>
              <a:rPr lang="en-US" dirty="0"/>
              <a:t>Data Mining Essentials</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sz="quarter" idx="11"/>
          </p:nvPr>
        </p:nvSpPr>
        <p:spPr>
          <a:xfrm>
            <a:off x="4038600" y="680803"/>
            <a:ext cx="4572000" cy="685800"/>
          </a:xfrm>
          <a:prstGeom prst="roundRect">
            <a:avLst/>
          </a:prstGeom>
          <a:solidFill>
            <a:schemeClr val="bg1"/>
          </a:solidFill>
        </p:spPr>
        <p:txBody>
          <a:bodyPr/>
          <a:lstStyle/>
          <a:p>
            <a:pPr algn="l"/>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   S</a:t>
            </a:r>
            <a:r>
              <a:rPr lang="en-US" sz="4000" b="1" dirty="0">
                <a:ln w="0"/>
                <a:solidFill>
                  <a:schemeClr val="tx1">
                    <a:lumMod val="65000"/>
                    <a:lumOff val="35000"/>
                  </a:schemeClr>
                </a:solidFill>
              </a:rPr>
              <a:t>OCIAL</a:t>
            </a:r>
            <a:endParaRPr lang="en-US" sz="4000" b="1" dirty="0">
              <a:ln w="0"/>
              <a:solidFill>
                <a:schemeClr val="tx1"/>
              </a:solidFill>
            </a:endParaRPr>
          </a:p>
          <a:p>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EDIA</a:t>
            </a:r>
            <a:endParaRPr lang="en-US" sz="4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INING</a:t>
            </a:r>
          </a:p>
        </p:txBody>
      </p:sp>
      <p:pic>
        <p:nvPicPr>
          <p:cNvPr id="8" name="Picture 6" descr="http://www.socialmediatab.com/wp-content/uploads/2012/08/socialMedia-logoblo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2" y="685800"/>
            <a:ext cx="4280644"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054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794940" y="5199837"/>
            <a:ext cx="7062857" cy="952381"/>
          </a:xfrm>
          <a:prstGeom prst="rect">
            <a:avLst/>
          </a:prstGeom>
        </p:spPr>
      </p:pic>
      <p:sp>
        <p:nvSpPr>
          <p:cNvPr id="2" name="Title 1"/>
          <p:cNvSpPr>
            <a:spLocks noGrp="1"/>
          </p:cNvSpPr>
          <p:nvPr>
            <p:ph type="title"/>
          </p:nvPr>
        </p:nvSpPr>
        <p:spPr/>
        <p:txBody>
          <a:bodyPr/>
          <a:lstStyle/>
          <a:p>
            <a:r>
              <a:rPr lang="en-US" dirty="0"/>
              <a:t>Data Instances</a:t>
            </a:r>
          </a:p>
        </p:txBody>
      </p:sp>
      <p:sp>
        <p:nvSpPr>
          <p:cNvPr id="3" name="Content Placeholder 2"/>
          <p:cNvSpPr>
            <a:spLocks noGrp="1"/>
          </p:cNvSpPr>
          <p:nvPr>
            <p:ph idx="1"/>
          </p:nvPr>
        </p:nvSpPr>
        <p:spPr>
          <a:xfrm>
            <a:off x="457200" y="1066799"/>
            <a:ext cx="8686800" cy="4267549"/>
          </a:xfrm>
        </p:spPr>
        <p:txBody>
          <a:bodyPr>
            <a:normAutofit fontScale="85000" lnSpcReduction="20000"/>
          </a:bodyPr>
          <a:lstStyle/>
          <a:p>
            <a:r>
              <a:rPr lang="en-US" dirty="0"/>
              <a:t>In the KDD process, </a:t>
            </a:r>
          </a:p>
          <a:p>
            <a:pPr lvl="1"/>
            <a:r>
              <a:rPr lang="en-US" dirty="0"/>
              <a:t>Data is in a tabular format (a set of </a:t>
            </a:r>
            <a:r>
              <a:rPr lang="en-US" b="1" dirty="0"/>
              <a:t>instances</a:t>
            </a:r>
            <a:r>
              <a:rPr lang="en-US" dirty="0"/>
              <a:t>)</a:t>
            </a:r>
          </a:p>
          <a:p>
            <a:endParaRPr lang="en-US" dirty="0"/>
          </a:p>
          <a:p>
            <a:r>
              <a:rPr lang="en-US" dirty="0"/>
              <a:t>Each instance is a collection of properties and features related to an object or person</a:t>
            </a:r>
          </a:p>
          <a:p>
            <a:pPr lvl="1"/>
            <a:r>
              <a:rPr lang="en-US" dirty="0"/>
              <a:t>A patient’s medical record</a:t>
            </a:r>
          </a:p>
          <a:p>
            <a:pPr lvl="1"/>
            <a:r>
              <a:rPr lang="en-US" dirty="0"/>
              <a:t>A user’s profile</a:t>
            </a:r>
          </a:p>
          <a:p>
            <a:pPr lvl="1"/>
            <a:r>
              <a:rPr lang="en-US" dirty="0"/>
              <a:t>A gene’s information</a:t>
            </a:r>
          </a:p>
          <a:p>
            <a:endParaRPr lang="en-US" dirty="0"/>
          </a:p>
          <a:p>
            <a:r>
              <a:rPr lang="en-US" dirty="0"/>
              <a:t>Instances are also called </a:t>
            </a:r>
            <a:r>
              <a:rPr lang="en-US" i="1" dirty="0"/>
              <a:t>points</a:t>
            </a:r>
            <a:r>
              <a:rPr lang="en-US" dirty="0"/>
              <a:t>, </a:t>
            </a:r>
            <a:r>
              <a:rPr lang="en-US" i="1" dirty="0"/>
              <a:t>data points</a:t>
            </a:r>
            <a:r>
              <a:rPr lang="en-US" dirty="0"/>
              <a:t>, or </a:t>
            </a:r>
            <a:r>
              <a:rPr lang="en-US" i="1" dirty="0"/>
              <a:t>observations</a:t>
            </a:r>
          </a:p>
          <a:p>
            <a:pPr marL="457200" lvl="1" indent="0">
              <a:buNone/>
            </a:pPr>
            <a:r>
              <a:rPr lang="en-US" dirty="0"/>
              <a:t>			</a:t>
            </a:r>
          </a:p>
        </p:txBody>
      </p:sp>
      <p:sp>
        <p:nvSpPr>
          <p:cNvPr id="4" name="Rectangle 3"/>
          <p:cNvSpPr/>
          <p:nvPr/>
        </p:nvSpPr>
        <p:spPr>
          <a:xfrm>
            <a:off x="21503" y="5149682"/>
            <a:ext cx="1718740" cy="369332"/>
          </a:xfrm>
          <a:prstGeom prst="rect">
            <a:avLst/>
          </a:prstGeom>
        </p:spPr>
        <p:txBody>
          <a:bodyPr wrap="none">
            <a:spAutoFit/>
          </a:bodyPr>
          <a:lstStyle/>
          <a:p>
            <a:r>
              <a:rPr lang="en-US" dirty="0">
                <a:latin typeface="Open Sans" panose="020B0606030504020204" pitchFamily="34" charset="0"/>
              </a:rPr>
              <a:t>Data Instance:</a:t>
            </a:r>
          </a:p>
        </p:txBody>
      </p:sp>
      <p:sp>
        <p:nvSpPr>
          <p:cNvPr id="6" name="Rectangle 5"/>
          <p:cNvSpPr/>
          <p:nvPr/>
        </p:nvSpPr>
        <p:spPr>
          <a:xfrm>
            <a:off x="2767377" y="6222707"/>
            <a:ext cx="4814523" cy="369332"/>
          </a:xfrm>
          <a:prstGeom prst="rect">
            <a:avLst/>
          </a:prstGeom>
        </p:spPr>
        <p:txBody>
          <a:bodyPr wrap="none">
            <a:spAutoFit/>
          </a:bodyPr>
          <a:lstStyle/>
          <a:p>
            <a:r>
              <a:rPr lang="en-US" b="1" dirty="0">
                <a:solidFill>
                  <a:srgbClr val="FF0000"/>
                </a:solidFill>
                <a:latin typeface="Open Sans" panose="020B0606030504020204" pitchFamily="34" charset="0"/>
              </a:rPr>
              <a:t>Features  ( Attributes or measurements)</a:t>
            </a:r>
          </a:p>
        </p:txBody>
      </p:sp>
      <p:cxnSp>
        <p:nvCxnSpPr>
          <p:cNvPr id="7" name="Straight Arrow Connector 6"/>
          <p:cNvCxnSpPr/>
          <p:nvPr/>
        </p:nvCxnSpPr>
        <p:spPr>
          <a:xfrm flipH="1" flipV="1">
            <a:off x="3359150" y="5608552"/>
            <a:ext cx="1240886" cy="689924"/>
          </a:xfrm>
          <a:prstGeom prst="straightConnector1">
            <a:avLst/>
          </a:prstGeom>
          <a:ln w="38100">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209109" y="5608552"/>
            <a:ext cx="2390926" cy="689924"/>
          </a:xfrm>
          <a:prstGeom prst="straightConnector1">
            <a:avLst/>
          </a:prstGeom>
          <a:ln w="38100">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343400" y="4800600"/>
            <a:ext cx="381000" cy="1158835"/>
          </a:xfrm>
          <a:prstGeom prst="straightConnector1">
            <a:avLst/>
          </a:prstGeom>
          <a:ln w="38100">
            <a:solidFill>
              <a:srgbClr val="1923F3"/>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600034" y="5586763"/>
            <a:ext cx="830142" cy="711712"/>
          </a:xfrm>
          <a:prstGeom prst="straightConnector1">
            <a:avLst/>
          </a:prstGeom>
          <a:ln w="38100">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575400" y="6212804"/>
            <a:ext cx="1454244" cy="369332"/>
          </a:xfrm>
          <a:prstGeom prst="rect">
            <a:avLst/>
          </a:prstGeom>
          <a:ln w="38100">
            <a:noFill/>
          </a:ln>
        </p:spPr>
        <p:txBody>
          <a:bodyPr wrap="none">
            <a:spAutoFit/>
          </a:bodyPr>
          <a:lstStyle/>
          <a:p>
            <a:r>
              <a:rPr lang="en-US" b="1" dirty="0">
                <a:latin typeface="Open Sans" panose="020B0606030504020204" pitchFamily="34" charset="0"/>
              </a:rPr>
              <a:t>Class Label</a:t>
            </a:r>
          </a:p>
        </p:txBody>
      </p:sp>
      <p:cxnSp>
        <p:nvCxnSpPr>
          <p:cNvPr id="20" name="Straight Arrow Connector 19"/>
          <p:cNvCxnSpPr>
            <a:stCxn id="19" idx="0"/>
          </p:cNvCxnSpPr>
          <p:nvPr/>
        </p:nvCxnSpPr>
        <p:spPr>
          <a:xfrm flipH="1" flipV="1">
            <a:off x="8006857" y="6048388"/>
            <a:ext cx="295665" cy="164416"/>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714753" y="4449114"/>
            <a:ext cx="1780039" cy="369332"/>
          </a:xfrm>
          <a:prstGeom prst="rect">
            <a:avLst/>
          </a:prstGeom>
        </p:spPr>
        <p:txBody>
          <a:bodyPr wrap="none">
            <a:spAutoFit/>
          </a:bodyPr>
          <a:lstStyle/>
          <a:p>
            <a:r>
              <a:rPr lang="en-US" b="1" dirty="0">
                <a:solidFill>
                  <a:srgbClr val="1923F3"/>
                </a:solidFill>
                <a:latin typeface="Open Sans" panose="020B0606030504020204" pitchFamily="34" charset="0"/>
              </a:rPr>
              <a:t>Feature Value</a:t>
            </a:r>
          </a:p>
        </p:txBody>
      </p:sp>
      <p:sp>
        <p:nvSpPr>
          <p:cNvPr id="15" name="Rectangle 14"/>
          <p:cNvSpPr/>
          <p:nvPr/>
        </p:nvSpPr>
        <p:spPr>
          <a:xfrm>
            <a:off x="6858000" y="4495800"/>
            <a:ext cx="1752403" cy="369332"/>
          </a:xfrm>
          <a:prstGeom prst="rect">
            <a:avLst/>
          </a:prstGeom>
        </p:spPr>
        <p:txBody>
          <a:bodyPr wrap="none">
            <a:spAutoFit/>
          </a:bodyPr>
          <a:lstStyle/>
          <a:p>
            <a:r>
              <a:rPr lang="en-US" dirty="0">
                <a:solidFill>
                  <a:srgbClr val="00B050"/>
                </a:solidFill>
                <a:latin typeface="Open Sans" panose="020B0606030504020204" pitchFamily="34" charset="0"/>
              </a:rPr>
              <a:t>Class Attribute</a:t>
            </a:r>
          </a:p>
        </p:txBody>
      </p:sp>
      <p:cxnSp>
        <p:nvCxnSpPr>
          <p:cNvPr id="17" name="Straight Arrow Connector 16"/>
          <p:cNvCxnSpPr/>
          <p:nvPr/>
        </p:nvCxnSpPr>
        <p:spPr>
          <a:xfrm>
            <a:off x="7315200" y="4800600"/>
            <a:ext cx="1031922" cy="805586"/>
          </a:xfrm>
          <a:prstGeom prst="straightConnector1">
            <a:avLst/>
          </a:prstGeom>
          <a:ln w="38100">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600034" y="5669053"/>
            <a:ext cx="2113683" cy="629423"/>
          </a:xfrm>
          <a:prstGeom prst="straightConnector1">
            <a:avLst/>
          </a:prstGeom>
          <a:ln w="38100">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00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9"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Instances</a:t>
            </a:r>
          </a:p>
        </p:txBody>
      </p:sp>
      <p:sp>
        <p:nvSpPr>
          <p:cNvPr id="3" name="Content Placeholder 2"/>
          <p:cNvSpPr>
            <a:spLocks noGrp="1"/>
          </p:cNvSpPr>
          <p:nvPr>
            <p:ph idx="1"/>
          </p:nvPr>
        </p:nvSpPr>
        <p:spPr>
          <a:xfrm>
            <a:off x="457200" y="1066799"/>
            <a:ext cx="8229600" cy="5257801"/>
          </a:xfrm>
        </p:spPr>
        <p:txBody>
          <a:bodyPr>
            <a:normAutofit fontScale="55000" lnSpcReduction="20000"/>
          </a:bodyPr>
          <a:lstStyle/>
          <a:p>
            <a:r>
              <a:rPr lang="en-US" sz="4400" dirty="0"/>
              <a:t>Predicting whether an individual who visits an online book seller is going to buy a specific book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4400" dirty="0"/>
          </a:p>
          <a:p>
            <a:r>
              <a:rPr lang="en-US" sz="4400" dirty="0"/>
              <a:t>Features can be</a:t>
            </a:r>
          </a:p>
          <a:p>
            <a:pPr lvl="1"/>
            <a:r>
              <a:rPr lang="en-US" sz="3600" b="1" dirty="0"/>
              <a:t>Continues</a:t>
            </a:r>
            <a:r>
              <a:rPr lang="en-US" sz="3600" dirty="0"/>
              <a:t>: values are numeric values </a:t>
            </a:r>
          </a:p>
          <a:p>
            <a:pPr lvl="2"/>
            <a:r>
              <a:rPr lang="en-US" sz="2900" dirty="0"/>
              <a:t>Money spent: $25</a:t>
            </a:r>
          </a:p>
          <a:p>
            <a:pPr lvl="1"/>
            <a:r>
              <a:rPr lang="en-US" sz="3600" b="1" dirty="0"/>
              <a:t>Discrete</a:t>
            </a:r>
            <a:r>
              <a:rPr lang="en-US" sz="3600" dirty="0"/>
              <a:t>: can take a number of values </a:t>
            </a:r>
          </a:p>
          <a:p>
            <a:pPr lvl="2"/>
            <a:r>
              <a:rPr lang="en-US" sz="2900" dirty="0"/>
              <a:t>Money spent: {high, normal, low}</a:t>
            </a:r>
            <a:endParaRPr lang="en-US" sz="3600" dirty="0"/>
          </a:p>
        </p:txBody>
      </p:sp>
      <p:sp>
        <p:nvSpPr>
          <p:cNvPr id="19" name="Rectangle 18"/>
          <p:cNvSpPr/>
          <p:nvPr/>
        </p:nvSpPr>
        <p:spPr>
          <a:xfrm>
            <a:off x="7337365" y="4102113"/>
            <a:ext cx="1165704" cy="646331"/>
          </a:xfrm>
          <a:prstGeom prst="rect">
            <a:avLst/>
          </a:prstGeom>
        </p:spPr>
        <p:txBody>
          <a:bodyPr wrap="none">
            <a:spAutoFit/>
          </a:bodyPr>
          <a:lstStyle/>
          <a:p>
            <a:r>
              <a:rPr lang="en-US" b="1" dirty="0">
                <a:solidFill>
                  <a:srgbClr val="FF0000"/>
                </a:solidFill>
                <a:latin typeface="Open Sans" panose="020B0606030504020204" pitchFamily="34" charset="0"/>
              </a:rPr>
              <a:t>Labeled</a:t>
            </a:r>
          </a:p>
          <a:p>
            <a:r>
              <a:rPr lang="en-US" b="1" dirty="0">
                <a:solidFill>
                  <a:srgbClr val="FF0000"/>
                </a:solidFill>
                <a:latin typeface="Open Sans" panose="020B0606030504020204" pitchFamily="34" charset="0"/>
              </a:rPr>
              <a:t>Example</a:t>
            </a:r>
          </a:p>
        </p:txBody>
      </p:sp>
      <p:cxnSp>
        <p:nvCxnSpPr>
          <p:cNvPr id="20" name="Straight Arrow Connector 19"/>
          <p:cNvCxnSpPr>
            <a:stCxn id="19" idx="0"/>
          </p:cNvCxnSpPr>
          <p:nvPr/>
        </p:nvCxnSpPr>
        <p:spPr>
          <a:xfrm flipH="1" flipV="1">
            <a:off x="6781800" y="3581400"/>
            <a:ext cx="1138417" cy="520713"/>
          </a:xfrm>
          <a:prstGeom prst="straightConnector1">
            <a:avLst/>
          </a:prstGeom>
          <a:ln w="38100">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85101" y="3218626"/>
            <a:ext cx="7973795" cy="3130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3" name="Rectangle 22"/>
          <p:cNvSpPr/>
          <p:nvPr/>
        </p:nvSpPr>
        <p:spPr>
          <a:xfrm>
            <a:off x="1463849" y="3857366"/>
            <a:ext cx="1356462" cy="646331"/>
          </a:xfrm>
          <a:prstGeom prst="rect">
            <a:avLst/>
          </a:prstGeom>
        </p:spPr>
        <p:txBody>
          <a:bodyPr wrap="none">
            <a:spAutoFit/>
          </a:bodyPr>
          <a:lstStyle/>
          <a:p>
            <a:r>
              <a:rPr lang="en-US" b="1" dirty="0">
                <a:solidFill>
                  <a:srgbClr val="00B050"/>
                </a:solidFill>
                <a:latin typeface="Open Sans" panose="020B0606030504020204" pitchFamily="34" charset="0"/>
              </a:rPr>
              <a:t>Unlabeled</a:t>
            </a:r>
          </a:p>
          <a:p>
            <a:r>
              <a:rPr lang="en-US" b="1" dirty="0">
                <a:solidFill>
                  <a:srgbClr val="00B050"/>
                </a:solidFill>
                <a:latin typeface="Open Sans" panose="020B0606030504020204" pitchFamily="34" charset="0"/>
              </a:rPr>
              <a:t>Example</a:t>
            </a:r>
          </a:p>
        </p:txBody>
      </p:sp>
      <p:sp>
        <p:nvSpPr>
          <p:cNvPr id="24" name="Rectangle 23"/>
          <p:cNvSpPr/>
          <p:nvPr/>
        </p:nvSpPr>
        <p:spPr>
          <a:xfrm>
            <a:off x="595398" y="2849407"/>
            <a:ext cx="7963499" cy="3619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cxnSp>
        <p:nvCxnSpPr>
          <p:cNvPr id="25" name="Straight Arrow Connector 24"/>
          <p:cNvCxnSpPr>
            <a:stCxn id="23" idx="0"/>
          </p:cNvCxnSpPr>
          <p:nvPr/>
        </p:nvCxnSpPr>
        <p:spPr>
          <a:xfrm flipV="1">
            <a:off x="2142080" y="3048000"/>
            <a:ext cx="905920" cy="809366"/>
          </a:xfrm>
          <a:prstGeom prst="straightConnector1">
            <a:avLst/>
          </a:prstGeom>
          <a:ln w="38100">
            <a:solidFill>
              <a:srgbClr val="00B05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95398" y="2209800"/>
            <a:ext cx="7973796" cy="1329766"/>
          </a:xfrm>
          <a:prstGeom prst="rect">
            <a:avLst/>
          </a:prstGeom>
        </p:spPr>
      </p:pic>
    </p:spTree>
    <p:extLst>
      <p:ext uri="{BB962C8B-B14F-4D97-AF65-F5344CB8AC3E}">
        <p14:creationId xmlns:p14="http://schemas.microsoft.com/office/powerpoint/2010/main" val="291266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8" grpId="0" animBg="1"/>
      <p:bldP spid="23"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 Permissible Operations (statistics)</a:t>
            </a:r>
          </a:p>
        </p:txBody>
      </p:sp>
      <p:sp>
        <p:nvSpPr>
          <p:cNvPr id="3" name="Content Placeholder 2"/>
          <p:cNvSpPr>
            <a:spLocks noGrp="1"/>
          </p:cNvSpPr>
          <p:nvPr>
            <p:ph idx="1"/>
          </p:nvPr>
        </p:nvSpPr>
        <p:spPr/>
        <p:txBody>
          <a:bodyPr>
            <a:normAutofit fontScale="70000" lnSpcReduction="20000"/>
          </a:bodyPr>
          <a:lstStyle/>
          <a:p>
            <a:r>
              <a:rPr lang="en-US" b="1" dirty="0"/>
              <a:t>Nominal</a:t>
            </a:r>
            <a:endParaRPr lang="en-US" dirty="0"/>
          </a:p>
          <a:p>
            <a:pPr lvl="1"/>
            <a:r>
              <a:rPr lang="en-US" b="1" dirty="0">
                <a:solidFill>
                  <a:srgbClr val="FF0000"/>
                </a:solidFill>
              </a:rPr>
              <a:t>Operations</a:t>
            </a:r>
            <a:r>
              <a:rPr lang="en-US" dirty="0">
                <a:solidFill>
                  <a:srgbClr val="FF0000"/>
                </a:solidFill>
              </a:rPr>
              <a:t>: </a:t>
            </a:r>
          </a:p>
          <a:p>
            <a:pPr lvl="2"/>
            <a:r>
              <a:rPr lang="en-US" dirty="0"/>
              <a:t>Mode (most common feature value), Equality Comparison</a:t>
            </a:r>
          </a:p>
          <a:p>
            <a:pPr lvl="1"/>
            <a:r>
              <a:rPr lang="en-US" dirty="0"/>
              <a:t>E.g., {male, female}</a:t>
            </a:r>
          </a:p>
          <a:p>
            <a:r>
              <a:rPr lang="en-US" b="1" dirty="0"/>
              <a:t>Ordinal </a:t>
            </a:r>
          </a:p>
          <a:p>
            <a:pPr lvl="1"/>
            <a:r>
              <a:rPr lang="en-US" dirty="0"/>
              <a:t>Feature values have an intrinsic order to them, but the difference is not defined</a:t>
            </a:r>
          </a:p>
          <a:p>
            <a:pPr lvl="1"/>
            <a:r>
              <a:rPr lang="en-US" b="1" dirty="0">
                <a:solidFill>
                  <a:srgbClr val="FF0000"/>
                </a:solidFill>
              </a:rPr>
              <a:t>Operations</a:t>
            </a:r>
            <a:r>
              <a:rPr lang="en-US" dirty="0">
                <a:solidFill>
                  <a:srgbClr val="FF0000"/>
                </a:solidFill>
              </a:rPr>
              <a:t>: </a:t>
            </a:r>
          </a:p>
          <a:p>
            <a:pPr lvl="2"/>
            <a:r>
              <a:rPr lang="en-US" dirty="0"/>
              <a:t>same as nominal, feature value rank</a:t>
            </a:r>
          </a:p>
          <a:p>
            <a:pPr lvl="1"/>
            <a:r>
              <a:rPr lang="en-US" dirty="0"/>
              <a:t>E.g., {Low, medium, high}</a:t>
            </a:r>
          </a:p>
          <a:p>
            <a:r>
              <a:rPr lang="en-US" b="1" dirty="0"/>
              <a:t>Interval</a:t>
            </a:r>
          </a:p>
          <a:p>
            <a:pPr lvl="1"/>
            <a:r>
              <a:rPr lang="en-US" b="1" dirty="0">
                <a:solidFill>
                  <a:srgbClr val="FF0000"/>
                </a:solidFill>
              </a:rPr>
              <a:t>Operations:</a:t>
            </a:r>
            <a:r>
              <a:rPr lang="en-US" dirty="0"/>
              <a:t> </a:t>
            </a:r>
          </a:p>
          <a:p>
            <a:pPr lvl="2"/>
            <a:r>
              <a:rPr lang="en-US" dirty="0"/>
              <a:t>Addition and subtractions are allowed whereas divisions and multiplications are not</a:t>
            </a:r>
          </a:p>
          <a:p>
            <a:pPr lvl="1"/>
            <a:r>
              <a:rPr lang="en-US" dirty="0"/>
              <a:t>E.g., 3:08 PM, calendar dates</a:t>
            </a:r>
          </a:p>
          <a:p>
            <a:r>
              <a:rPr lang="en-US" b="1" dirty="0"/>
              <a:t>Ratio</a:t>
            </a:r>
          </a:p>
          <a:p>
            <a:pPr lvl="1"/>
            <a:r>
              <a:rPr lang="en-US" b="1" dirty="0">
                <a:solidFill>
                  <a:srgbClr val="FF0000"/>
                </a:solidFill>
              </a:rPr>
              <a:t>Operations:</a:t>
            </a:r>
            <a:r>
              <a:rPr lang="en-US" dirty="0">
                <a:solidFill>
                  <a:srgbClr val="FF0000"/>
                </a:solidFill>
              </a:rPr>
              <a:t> </a:t>
            </a:r>
          </a:p>
          <a:p>
            <a:pPr lvl="2"/>
            <a:r>
              <a:rPr lang="en-US" dirty="0"/>
              <a:t>divisions and multiplications are allowed </a:t>
            </a:r>
            <a:endParaRPr lang="en-US" b="1" dirty="0"/>
          </a:p>
          <a:p>
            <a:pPr lvl="1"/>
            <a:r>
              <a:rPr lang="en-US" dirty="0"/>
              <a:t>E.g., Height, weight, money quantities </a:t>
            </a:r>
          </a:p>
        </p:txBody>
      </p:sp>
    </p:spTree>
    <p:extLst>
      <p:ext uri="{BB962C8B-B14F-4D97-AF65-F5344CB8AC3E}">
        <p14:creationId xmlns:p14="http://schemas.microsoft.com/office/powerpoint/2010/main" val="328857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Dataset – Twitter Users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86556275"/>
              </p:ext>
            </p:extLst>
          </p:nvPr>
        </p:nvGraphicFramePr>
        <p:xfrm>
          <a:off x="533400" y="1752600"/>
          <a:ext cx="8153400" cy="3068955"/>
        </p:xfrm>
        <a:graphic>
          <a:graphicData uri="http://schemas.openxmlformats.org/drawingml/2006/table">
            <a:tbl>
              <a:tblPr>
                <a:tableStyleId>{5940675A-B579-460E-94D1-54222C63F5DA}</a:tableStyleId>
              </a:tblPr>
              <a:tblGrid>
                <a:gridCol w="1658543">
                  <a:extLst>
                    <a:ext uri="{9D8B030D-6E8A-4147-A177-3AD203B41FA5}">
                      <a16:colId xmlns:a16="http://schemas.microsoft.com/office/drawing/2014/main" val="20000"/>
                    </a:ext>
                  </a:extLst>
                </a:gridCol>
                <a:gridCol w="1694257">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tblGrid>
              <a:tr h="91440">
                <a:tc>
                  <a:txBody>
                    <a:bodyPr/>
                    <a:lstStyle/>
                    <a:p>
                      <a:pPr algn="ctr" fontAlgn="ctr"/>
                      <a:r>
                        <a:rPr lang="en-US" sz="1200" b="1" i="1" u="none" strike="noStrike" dirty="0">
                          <a:effectLst/>
                          <a:latin typeface="Open Sans" panose="020B0606030504020204" pitchFamily="34" charset="0"/>
                        </a:rPr>
                        <a:t>Activity</a:t>
                      </a:r>
                      <a:endParaRPr lang="en-US" sz="1200" b="1" i="1"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1" i="1" u="none" strike="noStrike" dirty="0">
                          <a:effectLst/>
                          <a:latin typeface="Open Sans" panose="020B0606030504020204" pitchFamily="34" charset="0"/>
                        </a:rPr>
                        <a:t>Date Joined</a:t>
                      </a:r>
                      <a:endParaRPr lang="en-US" sz="1200" b="1" i="1"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1" i="1" u="none" strike="noStrike" dirty="0">
                          <a:effectLst/>
                          <a:latin typeface="Open Sans" panose="020B0606030504020204" pitchFamily="34" charset="0"/>
                        </a:rPr>
                        <a:t>Number of Followers</a:t>
                      </a:r>
                      <a:endParaRPr lang="en-US" sz="1200" b="1" i="1"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1" i="1" u="none" strike="noStrike" dirty="0">
                          <a:effectLst/>
                          <a:latin typeface="Open Sans" panose="020B0606030504020204" pitchFamily="34" charset="0"/>
                        </a:rPr>
                        <a:t>Verified Account?</a:t>
                      </a:r>
                      <a:endParaRPr lang="en-US" sz="1200" b="1" i="1"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1" i="1" u="none" strike="noStrike" dirty="0">
                          <a:solidFill>
                            <a:schemeClr val="tx1"/>
                          </a:solidFill>
                          <a:effectLst/>
                          <a:latin typeface="Open Sans" panose="020B0606030504020204" pitchFamily="34" charset="0"/>
                        </a:rPr>
                        <a:t>Has</a:t>
                      </a:r>
                      <a:r>
                        <a:rPr lang="en-US" sz="1200" b="1" i="1" u="none" strike="noStrike" baseline="0" dirty="0">
                          <a:solidFill>
                            <a:schemeClr val="tx1"/>
                          </a:solidFill>
                          <a:effectLst/>
                          <a:latin typeface="Open Sans" panose="020B0606030504020204" pitchFamily="34" charset="0"/>
                        </a:rPr>
                        <a:t> Profile Picture?</a:t>
                      </a:r>
                      <a:endParaRPr lang="en-US" sz="1200" b="1" i="1"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0"/>
                  </a:ext>
                </a:extLst>
              </a:tr>
              <a:tr h="91440">
                <a:tc>
                  <a:txBody>
                    <a:bodyPr/>
                    <a:lstStyle/>
                    <a:p>
                      <a:pPr algn="ctr" fontAlgn="ctr"/>
                      <a:r>
                        <a:rPr lang="en-US" sz="1200" u="none" strike="noStrike" dirty="0">
                          <a:effectLst/>
                          <a:latin typeface="Open Sans" panose="020B0606030504020204" pitchFamily="34" charset="0"/>
                        </a:rPr>
                        <a:t>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2015</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50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no</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1"/>
                  </a:ext>
                </a:extLst>
              </a:tr>
              <a:tr h="91440">
                <a:tc>
                  <a:txBody>
                    <a:bodyPr/>
                    <a:lstStyle/>
                    <a:p>
                      <a:pPr algn="ctr" fontAlgn="ctr"/>
                      <a:r>
                        <a:rPr lang="en-US" sz="1200" b="0" i="0" u="none" strike="noStrike" dirty="0">
                          <a:solidFill>
                            <a:schemeClr val="tx1"/>
                          </a:solidFill>
                          <a:effectLst/>
                          <a:latin typeface="Open Sans" panose="020B0606030504020204" pitchFamily="34" charset="0"/>
                        </a:rPr>
                        <a:t>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2013</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300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no</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2"/>
                  </a:ext>
                </a:extLst>
              </a:tr>
              <a:tr h="0">
                <a:tc>
                  <a:txBody>
                    <a:bodyPr/>
                    <a:lstStyle/>
                    <a:p>
                      <a:pPr algn="ctr" fontAlgn="ctr"/>
                      <a:r>
                        <a:rPr lang="en-US" sz="1200" u="none" strike="noStrike" dirty="0">
                          <a:effectLst/>
                          <a:latin typeface="Open Sans" panose="020B0606030504020204" pitchFamily="34" charset="0"/>
                        </a:rPr>
                        <a:t>Average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2011</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860000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3"/>
                  </a:ext>
                </a:extLst>
              </a:tr>
              <a:tr h="91440">
                <a:tc>
                  <a:txBody>
                    <a:bodyPr/>
                    <a:lstStyle/>
                    <a:p>
                      <a:pPr algn="ctr" fontAlgn="ctr"/>
                      <a:r>
                        <a:rPr lang="en-US" sz="1200" b="0" i="0" u="none" strike="noStrike" dirty="0">
                          <a:solidFill>
                            <a:schemeClr val="tx1"/>
                          </a:solidFill>
                          <a:effectLst/>
                          <a:latin typeface="Open Sans" panose="020B0606030504020204" pitchFamily="34" charset="0"/>
                        </a:rPr>
                        <a:t>Low</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2012</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96</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4"/>
                  </a:ext>
                </a:extLst>
              </a:tr>
              <a:tr h="91440">
                <a:tc>
                  <a:txBody>
                    <a:bodyPr/>
                    <a:lstStyle/>
                    <a:p>
                      <a:pPr algn="ctr" fontAlgn="ctr"/>
                      <a:r>
                        <a:rPr lang="en-US" sz="1200" b="0" i="0" u="none" strike="noStrike" dirty="0">
                          <a:solidFill>
                            <a:schemeClr val="tx1"/>
                          </a:solidFill>
                          <a:effectLst/>
                          <a:latin typeface="Open Sans" panose="020B0606030504020204" pitchFamily="34" charset="0"/>
                        </a:rPr>
                        <a:t>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2008</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8,000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5"/>
                  </a:ext>
                </a:extLst>
              </a:tr>
              <a:tr h="91440">
                <a:tc>
                  <a:txBody>
                    <a:bodyPr/>
                    <a:lstStyle/>
                    <a:p>
                      <a:pPr algn="ctr" fontAlgn="ctr"/>
                      <a:r>
                        <a:rPr lang="en-US" sz="1200" b="0" i="0" u="none" strike="noStrike" dirty="0">
                          <a:solidFill>
                            <a:schemeClr val="tx1"/>
                          </a:solidFill>
                          <a:effectLst/>
                          <a:latin typeface="Open Sans" panose="020B0606030504020204" pitchFamily="34" charset="0"/>
                        </a:rPr>
                        <a:t>Average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2009</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5</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no</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6"/>
                  </a:ext>
                </a:extLst>
              </a:tr>
              <a:tr h="91440">
                <a:tc>
                  <a:txBody>
                    <a:bodyPr/>
                    <a:lstStyle/>
                    <a:p>
                      <a:pPr algn="ctr" fontAlgn="ctr"/>
                      <a:r>
                        <a:rPr lang="en-US" sz="1200" b="0" i="0" u="none" strike="noStrike" dirty="0">
                          <a:solidFill>
                            <a:schemeClr val="tx1"/>
                          </a:solidFill>
                          <a:effectLst/>
                          <a:latin typeface="Open Sans" panose="020B0606030504020204" pitchFamily="34" charset="0"/>
                        </a:rPr>
                        <a:t>Very</a:t>
                      </a:r>
                      <a:r>
                        <a:rPr lang="en-US" sz="1200" b="0" i="0" u="none" strike="noStrike" baseline="0" dirty="0">
                          <a:solidFill>
                            <a:schemeClr val="tx1"/>
                          </a:solidFill>
                          <a:effectLst/>
                          <a:latin typeface="Open Sans" panose="020B0606030504020204" pitchFamily="34" charset="0"/>
                        </a:rPr>
                        <a:t> 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650,000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7"/>
                  </a:ext>
                </a:extLst>
              </a:tr>
              <a:tr h="91440">
                <a:tc>
                  <a:txBody>
                    <a:bodyPr/>
                    <a:lstStyle/>
                    <a:p>
                      <a:pPr algn="ctr" fontAlgn="ctr"/>
                      <a:r>
                        <a:rPr lang="en-US" sz="1200" b="0" i="0" u="none" strike="noStrike" dirty="0">
                          <a:solidFill>
                            <a:schemeClr val="tx1"/>
                          </a:solidFill>
                          <a:effectLst/>
                          <a:latin typeface="Open Sans" panose="020B0606030504020204" pitchFamily="34" charset="0"/>
                        </a:rPr>
                        <a:t>Low</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95</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no</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8"/>
                  </a:ext>
                </a:extLst>
              </a:tr>
              <a:tr h="91440">
                <a:tc>
                  <a:txBody>
                    <a:bodyPr/>
                    <a:lstStyle/>
                    <a:p>
                      <a:pPr algn="ctr" fontAlgn="ctr"/>
                      <a:r>
                        <a:rPr lang="en-US" sz="1200" b="0" i="0" u="none" strike="noStrike" dirty="0">
                          <a:solidFill>
                            <a:schemeClr val="tx1"/>
                          </a:solidFill>
                          <a:effectLst/>
                          <a:latin typeface="Open Sans" panose="020B0606030504020204" pitchFamily="34" charset="0"/>
                        </a:rPr>
                        <a:t>Average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2011</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70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09"/>
                  </a:ext>
                </a:extLst>
              </a:tr>
              <a:tr h="91440">
                <a:tc>
                  <a:txBody>
                    <a:bodyPr/>
                    <a:lstStyle/>
                    <a:p>
                      <a:pPr algn="ctr" fontAlgn="ctr"/>
                      <a:r>
                        <a:rPr lang="en-US" sz="1200" b="0" i="0" u="none" strike="noStrike" dirty="0">
                          <a:solidFill>
                            <a:schemeClr val="tx1"/>
                          </a:solidFill>
                          <a:effectLst/>
                          <a:latin typeface="Open Sans" panose="020B0606030504020204" pitchFamily="34" charset="0"/>
                        </a:rPr>
                        <a:t>Very</a:t>
                      </a:r>
                      <a:r>
                        <a:rPr lang="en-US" sz="1200" b="0" i="0" u="none" strike="noStrike" baseline="0" dirty="0">
                          <a:solidFill>
                            <a:schemeClr val="tx1"/>
                          </a:solidFill>
                          <a:effectLst/>
                          <a:latin typeface="Open Sans" panose="020B0606030504020204" pitchFamily="34" charset="0"/>
                        </a:rPr>
                        <a:t> 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2013</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80,000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10"/>
                  </a:ext>
                </a:extLst>
              </a:tr>
              <a:tr h="91440">
                <a:tc>
                  <a:txBody>
                    <a:bodyPr/>
                    <a:lstStyle/>
                    <a:p>
                      <a:pPr algn="ctr" fontAlgn="ctr"/>
                      <a:r>
                        <a:rPr lang="en-US" sz="1200" b="0" i="0" u="none" strike="noStrike" dirty="0">
                          <a:solidFill>
                            <a:schemeClr val="tx1"/>
                          </a:solidFill>
                          <a:effectLst/>
                          <a:latin typeface="Open Sans" panose="020B0606030504020204" pitchFamily="34" charset="0"/>
                        </a:rPr>
                        <a:t>Low</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2014</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70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11"/>
                  </a:ext>
                </a:extLst>
              </a:tr>
              <a:tr h="91440">
                <a:tc>
                  <a:txBody>
                    <a:bodyPr/>
                    <a:lstStyle/>
                    <a:p>
                      <a:pPr algn="ctr" fontAlgn="ctr"/>
                      <a:r>
                        <a:rPr lang="en-US" sz="1200" b="0" i="0" u="none" strike="noStrike" dirty="0">
                          <a:solidFill>
                            <a:schemeClr val="tx1"/>
                          </a:solidFill>
                          <a:effectLst/>
                          <a:latin typeface="Open Sans" panose="020B0606030504020204" pitchFamily="34" charset="0"/>
                        </a:rPr>
                        <a:t>Average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2013</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900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12"/>
                  </a:ext>
                </a:extLst>
              </a:tr>
              <a:tr h="91440">
                <a:tc>
                  <a:txBody>
                    <a:bodyPr/>
                    <a:lstStyle/>
                    <a:p>
                      <a:pPr algn="ctr" fontAlgn="ctr"/>
                      <a:r>
                        <a:rPr lang="en-US" sz="1200" b="0" i="0" u="none" strike="noStrike" dirty="0">
                          <a:solidFill>
                            <a:schemeClr val="tx1"/>
                          </a:solidFill>
                          <a:effectLst/>
                          <a:latin typeface="Open Sans" panose="020B0606030504020204" pitchFamily="34" charset="0"/>
                        </a:rPr>
                        <a:t>High</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2011</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7500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FALSE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yes</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13"/>
                  </a:ext>
                </a:extLst>
              </a:tr>
              <a:tr h="91440">
                <a:tc>
                  <a:txBody>
                    <a:bodyPr/>
                    <a:lstStyle/>
                    <a:p>
                      <a:pPr algn="ctr" fontAlgn="ctr"/>
                      <a:r>
                        <a:rPr lang="en-US" sz="1200" b="0" i="0" u="none" strike="noStrike" dirty="0">
                          <a:solidFill>
                            <a:schemeClr val="tx1"/>
                          </a:solidFill>
                          <a:effectLst/>
                          <a:latin typeface="Open Sans" panose="020B0606030504020204" pitchFamily="34" charset="0"/>
                        </a:rPr>
                        <a:t>Low</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b="0" i="0" u="none" strike="noStrike" dirty="0">
                          <a:solidFill>
                            <a:schemeClr val="tx1"/>
                          </a:solidFill>
                          <a:effectLst/>
                          <a:latin typeface="Open Sans" panose="020B0606030504020204" pitchFamily="34" charset="0"/>
                        </a:rPr>
                        <a:t>2010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910</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TRUE</a:t>
                      </a:r>
                      <a:endParaRPr lang="en-US" sz="12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200" u="none" strike="noStrike" dirty="0">
                          <a:effectLst/>
                          <a:latin typeface="Open Sans" panose="020B0606030504020204" pitchFamily="34" charset="0"/>
                        </a:rPr>
                        <a:t>no</a:t>
                      </a:r>
                      <a:endParaRPr lang="en-US" sz="1200" b="0" i="0" u="none" strike="noStrike" dirty="0">
                        <a:solidFill>
                          <a:srgbClr val="000000"/>
                        </a:solidFill>
                        <a:effectLst/>
                        <a:latin typeface="Open Sans" panose="020B0606030504020204" pitchFamily="34" charset="0"/>
                      </a:endParaRPr>
                    </a:p>
                  </a:txBody>
                  <a:tcPr marL="9525" marR="9525" marT="9525" marB="0" anchor="ctr"/>
                </a:tc>
                <a:extLst>
                  <a:ext uri="{0D108BD9-81ED-4DB2-BD59-A6C34878D82A}">
                    <a16:rowId xmlns:a16="http://schemas.microsoft.com/office/drawing/2014/main" val="10014"/>
                  </a:ext>
                </a:extLst>
              </a:tr>
            </a:tbl>
          </a:graphicData>
        </a:graphic>
      </p:graphicFrame>
      <p:grpSp>
        <p:nvGrpSpPr>
          <p:cNvPr id="19" name="Group 18"/>
          <p:cNvGrpSpPr/>
          <p:nvPr/>
        </p:nvGrpSpPr>
        <p:grpSpPr>
          <a:xfrm>
            <a:off x="838200" y="5410200"/>
            <a:ext cx="7860664" cy="375510"/>
            <a:chOff x="990600" y="5553062"/>
            <a:chExt cx="7860664" cy="375510"/>
          </a:xfrm>
        </p:grpSpPr>
        <p:sp>
          <p:nvSpPr>
            <p:cNvPr id="3" name="Rectangle 2"/>
            <p:cNvSpPr/>
            <p:nvPr/>
          </p:nvSpPr>
          <p:spPr>
            <a:xfrm>
              <a:off x="6248400" y="5559240"/>
              <a:ext cx="1229824" cy="369332"/>
            </a:xfrm>
            <a:prstGeom prst="rect">
              <a:avLst/>
            </a:prstGeom>
          </p:spPr>
          <p:txBody>
            <a:bodyPr wrap="none">
              <a:spAutoFit/>
            </a:bodyPr>
            <a:lstStyle/>
            <a:p>
              <a:r>
                <a:rPr lang="en-US" b="1" dirty="0">
                  <a:solidFill>
                    <a:srgbClr val="FF0000"/>
                  </a:solidFill>
                  <a:latin typeface="Open Sans" panose="020B0606030504020204" pitchFamily="34" charset="0"/>
                </a:rPr>
                <a:t>Nominal</a:t>
              </a:r>
              <a:r>
                <a:rPr lang="en-US" dirty="0">
                  <a:solidFill>
                    <a:srgbClr val="FF0000"/>
                  </a:solidFill>
                  <a:latin typeface="Open Sans" panose="020B0606030504020204" pitchFamily="34" charset="0"/>
                </a:rPr>
                <a:t> </a:t>
              </a:r>
            </a:p>
          </p:txBody>
        </p:sp>
        <p:sp>
          <p:nvSpPr>
            <p:cNvPr id="6" name="Rectangle 5"/>
            <p:cNvSpPr/>
            <p:nvPr/>
          </p:nvSpPr>
          <p:spPr>
            <a:xfrm>
              <a:off x="990600" y="5553062"/>
              <a:ext cx="1047274" cy="369332"/>
            </a:xfrm>
            <a:prstGeom prst="rect">
              <a:avLst/>
            </a:prstGeom>
          </p:spPr>
          <p:txBody>
            <a:bodyPr wrap="none">
              <a:spAutoFit/>
            </a:bodyPr>
            <a:lstStyle/>
            <a:p>
              <a:r>
                <a:rPr lang="en-US" b="1" dirty="0">
                  <a:solidFill>
                    <a:srgbClr val="FF0000"/>
                  </a:solidFill>
                  <a:latin typeface="Open Sans" panose="020B0606030504020204" pitchFamily="34" charset="0"/>
                </a:rPr>
                <a:t>Ordinal</a:t>
              </a:r>
              <a:endParaRPr lang="en-US" dirty="0">
                <a:solidFill>
                  <a:srgbClr val="FF0000"/>
                </a:solidFill>
                <a:latin typeface="Open Sans" panose="020B0606030504020204" pitchFamily="34" charset="0"/>
              </a:endParaRPr>
            </a:p>
          </p:txBody>
        </p:sp>
        <p:sp>
          <p:nvSpPr>
            <p:cNvPr id="7" name="Rectangle 6"/>
            <p:cNvSpPr/>
            <p:nvPr/>
          </p:nvSpPr>
          <p:spPr>
            <a:xfrm>
              <a:off x="2667000" y="5553062"/>
              <a:ext cx="1096775" cy="369332"/>
            </a:xfrm>
            <a:prstGeom prst="rect">
              <a:avLst/>
            </a:prstGeom>
          </p:spPr>
          <p:txBody>
            <a:bodyPr wrap="none">
              <a:spAutoFit/>
            </a:bodyPr>
            <a:lstStyle/>
            <a:p>
              <a:r>
                <a:rPr lang="en-US" b="1" dirty="0">
                  <a:solidFill>
                    <a:srgbClr val="FF0000"/>
                  </a:solidFill>
                  <a:latin typeface="Open Sans" panose="020B0606030504020204" pitchFamily="34" charset="0"/>
                </a:rPr>
                <a:t>Interval</a:t>
              </a:r>
              <a:endParaRPr lang="en-US" dirty="0">
                <a:solidFill>
                  <a:srgbClr val="FF0000"/>
                </a:solidFill>
                <a:latin typeface="Open Sans" panose="020B0606030504020204" pitchFamily="34" charset="0"/>
              </a:endParaRPr>
            </a:p>
          </p:txBody>
        </p:sp>
        <p:sp>
          <p:nvSpPr>
            <p:cNvPr id="14" name="Rectangle 13"/>
            <p:cNvSpPr/>
            <p:nvPr/>
          </p:nvSpPr>
          <p:spPr>
            <a:xfrm>
              <a:off x="4572000" y="5553062"/>
              <a:ext cx="790601" cy="369332"/>
            </a:xfrm>
            <a:prstGeom prst="rect">
              <a:avLst/>
            </a:prstGeom>
          </p:spPr>
          <p:txBody>
            <a:bodyPr wrap="none">
              <a:spAutoFit/>
            </a:bodyPr>
            <a:lstStyle/>
            <a:p>
              <a:r>
                <a:rPr lang="en-US" b="1" dirty="0">
                  <a:solidFill>
                    <a:srgbClr val="FF0000"/>
                  </a:solidFill>
                  <a:latin typeface="Open Sans" panose="020B0606030504020204" pitchFamily="34" charset="0"/>
                </a:rPr>
                <a:t>Ratio</a:t>
              </a:r>
              <a:endParaRPr lang="en-US" dirty="0">
                <a:solidFill>
                  <a:srgbClr val="FF0000"/>
                </a:solidFill>
                <a:latin typeface="Open Sans" panose="020B0606030504020204" pitchFamily="34" charset="0"/>
              </a:endParaRPr>
            </a:p>
          </p:txBody>
        </p:sp>
        <p:sp>
          <p:nvSpPr>
            <p:cNvPr id="20" name="Rectangle 19"/>
            <p:cNvSpPr/>
            <p:nvPr/>
          </p:nvSpPr>
          <p:spPr>
            <a:xfrm>
              <a:off x="7621440" y="5553062"/>
              <a:ext cx="1229824" cy="369332"/>
            </a:xfrm>
            <a:prstGeom prst="rect">
              <a:avLst/>
            </a:prstGeom>
          </p:spPr>
          <p:txBody>
            <a:bodyPr wrap="none">
              <a:spAutoFit/>
            </a:bodyPr>
            <a:lstStyle/>
            <a:p>
              <a:r>
                <a:rPr lang="en-US" b="1" dirty="0">
                  <a:solidFill>
                    <a:srgbClr val="FF0000"/>
                  </a:solidFill>
                  <a:latin typeface="Open Sans" panose="020B0606030504020204" pitchFamily="34" charset="0"/>
                </a:rPr>
                <a:t>Nominal</a:t>
              </a:r>
              <a:r>
                <a:rPr lang="en-US" dirty="0">
                  <a:solidFill>
                    <a:srgbClr val="FF0000"/>
                  </a:solidFill>
                  <a:latin typeface="Open Sans" panose="020B0606030504020204" pitchFamily="34" charset="0"/>
                </a:rPr>
                <a:t> </a:t>
              </a:r>
            </a:p>
          </p:txBody>
        </p:sp>
      </p:grpSp>
    </p:spTree>
    <p:extLst>
      <p:ext uri="{BB962C8B-B14F-4D97-AF65-F5344CB8AC3E}">
        <p14:creationId xmlns:p14="http://schemas.microsoft.com/office/powerpoint/2010/main" val="1630727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Representation</a:t>
            </a:r>
          </a:p>
        </p:txBody>
      </p:sp>
      <p:sp>
        <p:nvSpPr>
          <p:cNvPr id="3" name="Content Placeholder 2"/>
          <p:cNvSpPr>
            <a:spLocks noGrp="1"/>
          </p:cNvSpPr>
          <p:nvPr>
            <p:ph idx="1"/>
          </p:nvPr>
        </p:nvSpPr>
        <p:spPr/>
        <p:txBody>
          <a:bodyPr/>
          <a:lstStyle/>
          <a:p>
            <a:r>
              <a:rPr lang="en-US" dirty="0"/>
              <a:t>The most common way to represent documents is to transform them into vectors</a:t>
            </a:r>
          </a:p>
          <a:p>
            <a:pPr lvl="1"/>
            <a:r>
              <a:rPr lang="en-US" dirty="0"/>
              <a:t>Process them with linear algebraic operations</a:t>
            </a:r>
          </a:p>
          <a:p>
            <a:endParaRPr lang="en-US" dirty="0"/>
          </a:p>
          <a:p>
            <a:r>
              <a:rPr lang="en-US" dirty="0"/>
              <a:t>This representation is called “</a:t>
            </a:r>
            <a:r>
              <a:rPr lang="en-US" b="1" i="1" dirty="0">
                <a:solidFill>
                  <a:srgbClr val="FF0000"/>
                </a:solidFill>
              </a:rPr>
              <a:t>Bag of Words</a:t>
            </a:r>
            <a:r>
              <a:rPr lang="en-US" dirty="0"/>
              <a:t>”</a:t>
            </a:r>
          </a:p>
          <a:p>
            <a:pPr lvl="1"/>
            <a:r>
              <a:rPr lang="en-US" dirty="0"/>
              <a:t>Vector Space Model</a:t>
            </a:r>
          </a:p>
          <a:p>
            <a:endParaRPr lang="en-US" dirty="0"/>
          </a:p>
          <a:p>
            <a:r>
              <a:rPr lang="en-US" dirty="0"/>
              <a:t>Weights for words can be assigned by </a:t>
            </a:r>
            <a:r>
              <a:rPr lang="en-US" b="1" dirty="0"/>
              <a:t>TF-IDF</a:t>
            </a:r>
          </a:p>
        </p:txBody>
      </p:sp>
    </p:spTree>
    <p:extLst>
      <p:ext uri="{BB962C8B-B14F-4D97-AF65-F5344CB8AC3E}">
        <p14:creationId xmlns:p14="http://schemas.microsoft.com/office/powerpoint/2010/main" val="3532665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Vector Space Model</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457200" y="1066800"/>
                <a:ext cx="8686800" cy="5318760"/>
              </a:xfrm>
            </p:spPr>
            <p:txBody>
              <a:bodyPr/>
              <a:lstStyle/>
              <a:p>
                <a:r>
                  <a:rPr lang="en-US" dirty="0"/>
                  <a:t>Consider a set of documents </a:t>
                </a:r>
                <a14:m>
                  <m:oMath xmlns:m="http://schemas.openxmlformats.org/officeDocument/2006/math">
                    <m:r>
                      <a:rPr lang="en-US" i="1" dirty="0" smtClean="0">
                        <a:latin typeface="Cambria Math" panose="02040503050406030204" pitchFamily="18" charset="0"/>
                      </a:rPr>
                      <m:t>𝐷</m:t>
                    </m:r>
                  </m:oMath>
                </a14:m>
                <a:endParaRPr lang="en-US" dirty="0"/>
              </a:p>
              <a:p>
                <a:r>
                  <a:rPr lang="en-US" dirty="0"/>
                  <a:t>Each document is a set of words</a:t>
                </a:r>
              </a:p>
              <a:p>
                <a:endParaRPr lang="en-US" b="1" dirty="0"/>
              </a:p>
              <a:p>
                <a:r>
                  <a:rPr lang="en-US" b="1" dirty="0"/>
                  <a:t>Goal</a:t>
                </a:r>
                <a:r>
                  <a:rPr lang="en-US" dirty="0"/>
                  <a:t>: convert these documents to vectors</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3"/>
                <a:stretch>
                  <a:fillRect l="-1263" t="-1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57200" y="4572000"/>
                <a:ext cx="8610600" cy="1938992"/>
              </a:xfrm>
              <a:prstGeom prst="rect">
                <a:avLst/>
              </a:prstGeom>
            </p:spPr>
            <p:txBody>
              <a:bodyPr wrap="square">
                <a:spAutoFit/>
              </a:bodyPr>
              <a:lstStyle/>
              <a:p>
                <a:r>
                  <a:rPr lang="en-US" sz="2400" b="1" dirty="0">
                    <a:solidFill>
                      <a:srgbClr val="FF0000"/>
                    </a:solidFill>
                    <a:latin typeface="Open Sans" panose="020B0606030504020204" pitchFamily="34" charset="0"/>
                  </a:rPr>
                  <a:t>How to set </a:t>
                </a:r>
                <a14:m>
                  <m:oMath xmlns:m="http://schemas.openxmlformats.org/officeDocument/2006/math">
                    <m:r>
                      <a:rPr lang="en-US" sz="2400" b="1" i="1" dirty="0">
                        <a:solidFill>
                          <a:srgbClr val="FF0000"/>
                        </a:solidFill>
                        <a:latin typeface="Cambria Math" panose="02040503050406030204" pitchFamily="18" charset="0"/>
                      </a:rPr>
                      <m:t>𝒘</m:t>
                    </m:r>
                    <m:r>
                      <a:rPr lang="en-US" sz="2400" b="1" i="1" baseline="-25000" dirty="0" err="1">
                        <a:solidFill>
                          <a:srgbClr val="FF0000"/>
                        </a:solidFill>
                        <a:latin typeface="Cambria Math" panose="02040503050406030204" pitchFamily="18" charset="0"/>
                      </a:rPr>
                      <m:t>𝒋</m:t>
                    </m:r>
                    <m:r>
                      <a:rPr lang="en-US" sz="2400" b="1" i="1" baseline="-25000" dirty="0">
                        <a:solidFill>
                          <a:srgbClr val="FF0000"/>
                        </a:solidFill>
                        <a:latin typeface="Cambria Math" panose="02040503050406030204" pitchFamily="18" charset="0"/>
                      </a:rPr>
                      <m:t>,</m:t>
                    </m:r>
                    <m:r>
                      <a:rPr lang="en-US" sz="2400" b="1" i="1" baseline="-25000" dirty="0" err="1">
                        <a:solidFill>
                          <a:srgbClr val="FF0000"/>
                        </a:solidFill>
                        <a:latin typeface="Cambria Math" panose="02040503050406030204" pitchFamily="18" charset="0"/>
                      </a:rPr>
                      <m:t>𝒊</m:t>
                    </m:r>
                  </m:oMath>
                </a14:m>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endParaRPr lang="en-US" sz="2400" b="1" dirty="0">
                  <a:solidFill>
                    <a:srgbClr val="FF0000"/>
                  </a:solidFill>
                  <a:latin typeface="Open Sans" panose="020B0606030504020204" pitchFamily="34" charset="0"/>
                </a:endParaRPr>
              </a:p>
              <a:p>
                <a:pPr marL="457200" indent="-457200">
                  <a:buFont typeface="Arial" panose="020B0604020202020204" pitchFamily="34" charset="0"/>
                  <a:buChar char="•"/>
                </a:pPr>
                <a:r>
                  <a:rPr lang="en-US" sz="2400" dirty="0">
                    <a:latin typeface="Open Sans" panose="020B0606030504020204" pitchFamily="34" charset="0"/>
                  </a:rPr>
                  <a:t>Set </a:t>
                </a:r>
                <a14:m>
                  <m:oMath xmlns:m="http://schemas.openxmlformats.org/officeDocument/2006/math">
                    <m:r>
                      <a:rPr lang="en-US" sz="2400" i="1" dirty="0">
                        <a:latin typeface="Cambria Math" panose="02040503050406030204" pitchFamily="18" charset="0"/>
                      </a:rPr>
                      <m:t>𝑤</m:t>
                    </m:r>
                    <m:r>
                      <a:rPr lang="en-US" sz="2400" i="1" baseline="-25000" dirty="0" err="1">
                        <a:latin typeface="Cambria Math" panose="02040503050406030204" pitchFamily="18" charset="0"/>
                      </a:rPr>
                      <m:t>𝑗</m:t>
                    </m:r>
                    <m:r>
                      <a:rPr lang="en-US" sz="2400" i="1" baseline="-25000" dirty="0">
                        <a:latin typeface="Cambria Math" panose="02040503050406030204" pitchFamily="18" charset="0"/>
                      </a:rPr>
                      <m:t>,</m:t>
                    </m:r>
                    <m:r>
                      <a:rPr lang="en-US" sz="2400" i="1" baseline="-25000" dirty="0" err="1">
                        <a:latin typeface="Cambria Math" panose="02040503050406030204" pitchFamily="18" charset="0"/>
                      </a:rPr>
                      <m:t>𝑖</m:t>
                    </m:r>
                  </m:oMath>
                </a14:m>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a:latin typeface="Open Sans" panose="020B0606030504020204" pitchFamily="34" charset="0"/>
                  </a:rPr>
                  <a:t>to 1 when the word </a:t>
                </a:r>
                <a14:m>
                  <m:oMath xmlns:m="http://schemas.openxmlformats.org/officeDocument/2006/math">
                    <m:r>
                      <a:rPr lang="en-US" sz="2400" i="1" dirty="0" smtClean="0">
                        <a:latin typeface="Cambria Math" panose="02040503050406030204" pitchFamily="18" charset="0"/>
                      </a:rPr>
                      <m:t>𝑗</m:t>
                    </m:r>
                    <m:r>
                      <a:rPr lang="en-US" sz="2400" i="1" dirty="0" smtClean="0">
                        <a:latin typeface="Cambria Math" panose="02040503050406030204" pitchFamily="18" charset="0"/>
                      </a:rPr>
                      <m:t> </m:t>
                    </m:r>
                  </m:oMath>
                </a14:m>
                <a:r>
                  <a:rPr lang="en-US" sz="2400" dirty="0">
                    <a:latin typeface="Open Sans" panose="020B0606030504020204" pitchFamily="34" charset="0"/>
                  </a:rPr>
                  <a:t>exists in document </a:t>
                </a:r>
                <a14:m>
                  <m:oMath xmlns:m="http://schemas.openxmlformats.org/officeDocument/2006/math">
                    <m:r>
                      <a:rPr lang="en-US" sz="2400" i="1" dirty="0" smtClean="0">
                        <a:latin typeface="Cambria Math" panose="02040503050406030204" pitchFamily="18" charset="0"/>
                      </a:rPr>
                      <m:t>𝑖</m:t>
                    </m:r>
                  </m:oMath>
                </a14:m>
                <a:r>
                  <a:rPr lang="en-US" sz="2400" dirty="0">
                    <a:latin typeface="Open Sans" panose="020B0606030504020204" pitchFamily="34" charset="0"/>
                  </a:rPr>
                  <a:t> and 0 when it does not. </a:t>
                </a:r>
              </a:p>
              <a:p>
                <a:pPr marL="457200" indent="-457200">
                  <a:buFont typeface="Arial" panose="020B0604020202020204" pitchFamily="34" charset="0"/>
                  <a:buChar char="•"/>
                </a:pPr>
                <a:r>
                  <a:rPr lang="en-US" sz="2400" dirty="0">
                    <a:latin typeface="Open Sans" panose="020B0606030504020204" pitchFamily="34" charset="0"/>
                  </a:rPr>
                  <a:t>We can also set </a:t>
                </a:r>
                <a14:m>
                  <m:oMath xmlns:m="http://schemas.openxmlformats.org/officeDocument/2006/math">
                    <m:r>
                      <a:rPr lang="en-US" sz="2400" i="1" dirty="0">
                        <a:latin typeface="Cambria Math" panose="02040503050406030204" pitchFamily="18" charset="0"/>
                      </a:rPr>
                      <m:t>𝑤</m:t>
                    </m:r>
                    <m:r>
                      <a:rPr lang="en-US" sz="2400" i="1" baseline="-25000" dirty="0" err="1">
                        <a:latin typeface="Cambria Math" panose="02040503050406030204" pitchFamily="18" charset="0"/>
                      </a:rPr>
                      <m:t>𝑗</m:t>
                    </m:r>
                    <m:r>
                      <a:rPr lang="en-US" sz="2400" i="1" baseline="-25000" dirty="0">
                        <a:latin typeface="Cambria Math" panose="02040503050406030204" pitchFamily="18" charset="0"/>
                      </a:rPr>
                      <m:t>,</m:t>
                    </m:r>
                    <m:r>
                      <a:rPr lang="en-US" sz="2400" i="1" baseline="-25000" dirty="0" err="1">
                        <a:latin typeface="Cambria Math" panose="02040503050406030204" pitchFamily="18" charset="0"/>
                      </a:rPr>
                      <m:t>𝑖</m:t>
                    </m:r>
                  </m:oMath>
                </a14:m>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a:latin typeface="Open Sans" panose="020B0606030504020204" pitchFamily="34" charset="0"/>
                  </a:rPr>
                  <a:t>to the number, of times the word </a:t>
                </a:r>
                <a14:m>
                  <m:oMath xmlns:m="http://schemas.openxmlformats.org/officeDocument/2006/math">
                    <m:r>
                      <a:rPr lang="en-US" sz="2400" i="1" dirty="0" smtClean="0">
                        <a:latin typeface="Cambria Math" panose="02040503050406030204" pitchFamily="18" charset="0"/>
                      </a:rPr>
                      <m:t>𝑗</m:t>
                    </m:r>
                  </m:oMath>
                </a14:m>
                <a:r>
                  <a:rPr lang="en-US" sz="2400" dirty="0">
                    <a:latin typeface="Open Sans" panose="020B0606030504020204" pitchFamily="34" charset="0"/>
                  </a:rPr>
                  <a:t> is observed in document </a:t>
                </a:r>
                <a14:m>
                  <m:oMath xmlns:m="http://schemas.openxmlformats.org/officeDocument/2006/math">
                    <m:r>
                      <a:rPr lang="en-US" sz="2400" i="1" dirty="0" smtClean="0">
                        <a:latin typeface="Cambria Math" panose="02040503050406030204" pitchFamily="18" charset="0"/>
                      </a:rPr>
                      <m:t>𝑖</m:t>
                    </m:r>
                  </m:oMath>
                </a14:m>
                <a:r>
                  <a:rPr lang="en-US" sz="2400" dirty="0">
                    <a:latin typeface="Open Sans" panose="020B0606030504020204" pitchFamily="34" charset="0"/>
                  </a:rPr>
                  <a:t> (</a:t>
                </a:r>
                <a:r>
                  <a:rPr lang="en-US" sz="2400" dirty="0">
                    <a:solidFill>
                      <a:srgbClr val="FF0000"/>
                    </a:solidFill>
                    <a:latin typeface="Open Sans" panose="020B0606030504020204" pitchFamily="34" charset="0"/>
                  </a:rPr>
                  <a:t>frequency</a:t>
                </a:r>
                <a:r>
                  <a:rPr lang="en-US" sz="2400" dirty="0">
                    <a:latin typeface="Open Sans" panose="020B0606030504020204" pitchFamily="34" charset="0"/>
                  </a:rPr>
                  <a:t>)</a:t>
                </a:r>
              </a:p>
            </p:txBody>
          </p:sp>
        </mc:Choice>
        <mc:Fallback xmlns="">
          <p:sp>
            <p:nvSpPr>
              <p:cNvPr id="2" name="Rectangle 1"/>
              <p:cNvSpPr>
                <a:spLocks noRot="1" noChangeAspect="1" noMove="1" noResize="1" noEditPoints="1" noAdjustHandles="1" noChangeArrowheads="1" noChangeShapeType="1" noTextEdit="1"/>
              </p:cNvSpPr>
              <p:nvPr/>
            </p:nvSpPr>
            <p:spPr>
              <a:xfrm>
                <a:off x="457200" y="4572000"/>
                <a:ext cx="8610600" cy="1938992"/>
              </a:xfrm>
              <a:prstGeom prst="rect">
                <a:avLst/>
              </a:prstGeom>
              <a:blipFill rotWithShape="0">
                <a:blip r:embed="rId4"/>
                <a:stretch>
                  <a:fillRect l="-1062" t="-2516" r="-425" b="-6289"/>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438400" y="3205868"/>
            <a:ext cx="4926787" cy="47457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066800" y="3724121"/>
                <a:ext cx="8077200" cy="646331"/>
              </a:xfrm>
              <a:prstGeom prst="rect">
                <a:avLst/>
              </a:prstGeom>
            </p:spPr>
            <p:txBody>
              <a:bodyPr wrap="square">
                <a:spAutoFit/>
              </a:bodyPr>
              <a:lstStyle/>
              <a:p>
                <a:pPr marL="285750" indent="-285750">
                  <a:buFont typeface="Arial" pitchFamily="34" charset="0"/>
                  <a:buChar char="•"/>
                </a:pPr>
                <a14:m>
                  <m:oMath xmlns:m="http://schemas.openxmlformats.org/officeDocument/2006/math">
                    <m:r>
                      <a:rPr lang="en-US" i="1" dirty="0">
                        <a:latin typeface="Cambria Math" panose="02040503050406030204" pitchFamily="18" charset="0"/>
                      </a:rPr>
                      <m:t>𝑑</m:t>
                    </m:r>
                    <m:r>
                      <a:rPr lang="en-US" i="1" baseline="-25000" dirty="0">
                        <a:latin typeface="Cambria Math" panose="02040503050406030204" pitchFamily="18" charset="0"/>
                      </a:rPr>
                      <m:t>𝑖</m:t>
                    </m:r>
                  </m:oMath>
                </a14:m>
                <a:r>
                  <a:rPr lang="en-US" dirty="0">
                    <a:latin typeface="Open Sans" panose="020B0606030504020204" pitchFamily="34" charset="0"/>
                    <a:ea typeface="Open Sans" panose="020B0606030504020204" pitchFamily="34" charset="0"/>
                    <a:cs typeface="Open Sans" panose="020B0606030504020204" pitchFamily="34" charset="0"/>
                  </a:rPr>
                  <a:t> : document </a:t>
                </a:r>
                <a14:m>
                  <m:oMath xmlns:m="http://schemas.openxmlformats.org/officeDocument/2006/math">
                    <m:r>
                      <a:rPr lang="en-US" i="1" dirty="0">
                        <a:latin typeface="Cambria Math" panose="02040503050406030204" pitchFamily="18" charset="0"/>
                      </a:rPr>
                      <m:t>𝑖</m:t>
                    </m:r>
                  </m:oMath>
                </a14:m>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itchFamily="34" charset="0"/>
                  <a:buChar char="•"/>
                </a:pPr>
                <a14:m>
                  <m:oMath xmlns:m="http://schemas.openxmlformats.org/officeDocument/2006/math">
                    <m:r>
                      <a:rPr lang="en-US" i="1" dirty="0">
                        <a:latin typeface="Cambria Math" panose="02040503050406030204" pitchFamily="18" charset="0"/>
                      </a:rPr>
                      <m:t>𝑤</m:t>
                    </m:r>
                    <m:r>
                      <a:rPr lang="en-US" i="1" baseline="-25000" dirty="0" err="1">
                        <a:latin typeface="Cambria Math" panose="02040503050406030204" pitchFamily="18" charset="0"/>
                      </a:rPr>
                      <m:t>𝑗</m:t>
                    </m:r>
                    <m:r>
                      <a:rPr lang="en-US" i="1" baseline="-25000" dirty="0">
                        <a:latin typeface="Cambria Math" panose="02040503050406030204" pitchFamily="18" charset="0"/>
                      </a:rPr>
                      <m:t>,</m:t>
                    </m:r>
                    <m:r>
                      <a:rPr lang="en-US" i="1" baseline="-25000" dirty="0" err="1">
                        <a:latin typeface="Cambria Math" panose="02040503050406030204" pitchFamily="18" charset="0"/>
                      </a:rPr>
                      <m:t>𝑖</m:t>
                    </m:r>
                  </m:oMath>
                </a14:m>
                <a:r>
                  <a:rPr lang="en-US" dirty="0">
                    <a:latin typeface="Open Sans" panose="020B0606030504020204" pitchFamily="34" charset="0"/>
                    <a:ea typeface="Open Sans" panose="020B0606030504020204" pitchFamily="34" charset="0"/>
                    <a:cs typeface="Open Sans" panose="020B0606030504020204" pitchFamily="34" charset="0"/>
                  </a:rPr>
                  <a:t> : the weight for word </a:t>
                </a:r>
                <a14:m>
                  <m:oMath xmlns:m="http://schemas.openxmlformats.org/officeDocument/2006/math">
                    <m:r>
                      <a:rPr lang="en-US" i="1" dirty="0">
                        <a:latin typeface="Cambria Math" panose="02040503050406030204" pitchFamily="18" charset="0"/>
                      </a:rPr>
                      <m:t>𝑗</m:t>
                    </m:r>
                  </m:oMath>
                </a14:m>
                <a:r>
                  <a:rPr lang="en-US" dirty="0">
                    <a:latin typeface="Open Sans" panose="020B0606030504020204" pitchFamily="34" charset="0"/>
                    <a:ea typeface="Open Sans" panose="020B0606030504020204" pitchFamily="34" charset="0"/>
                    <a:cs typeface="Open Sans" panose="020B0606030504020204" pitchFamily="34" charset="0"/>
                  </a:rPr>
                  <a:t> in document </a:t>
                </a:r>
                <a14:m>
                  <m:oMath xmlns:m="http://schemas.openxmlformats.org/officeDocument/2006/math">
                    <m:r>
                      <a:rPr lang="en-US" i="1" dirty="0">
                        <a:latin typeface="Cambria Math" panose="02040503050406030204" pitchFamily="18" charset="0"/>
                      </a:rPr>
                      <m:t>𝑖</m:t>
                    </m:r>
                  </m:oMath>
                </a14:m>
                <a:endParaRPr lang="en-US"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66800" y="3724121"/>
                <a:ext cx="8077200" cy="646331"/>
              </a:xfrm>
              <a:prstGeom prst="rect">
                <a:avLst/>
              </a:prstGeom>
              <a:blipFill rotWithShape="0">
                <a:blip r:embed="rId6"/>
                <a:stretch>
                  <a:fillRect l="-453"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885322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Space Model: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a:t>Documents:</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r>
                  <a:rPr lang="en-US" dirty="0"/>
                  <a:t>: social media mining</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2</m:t>
                        </m:r>
                      </m:sub>
                    </m:sSub>
                  </m:oMath>
                </a14:m>
                <a:r>
                  <a:rPr lang="en-US" dirty="0"/>
                  <a:t>: social media data</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3</m:t>
                        </m:r>
                      </m:sub>
                    </m:sSub>
                  </m:oMath>
                </a14:m>
                <a:r>
                  <a:rPr lang="en-US" dirty="0"/>
                  <a:t>: financial market data</a:t>
                </a:r>
              </a:p>
              <a:p>
                <a:r>
                  <a:rPr lang="en-US" dirty="0"/>
                  <a:t>Reference vector (</a:t>
                </a:r>
                <a:r>
                  <a:rPr lang="en-US" b="1" dirty="0"/>
                  <a:t>Dictionary</a:t>
                </a:r>
                <a:r>
                  <a:rPr lang="en-US" dirty="0"/>
                  <a:t>):</a:t>
                </a:r>
              </a:p>
              <a:p>
                <a:pPr lvl="1"/>
                <a:r>
                  <a:rPr lang="en-US" dirty="0"/>
                  <a:t>(social, media, mining, data, financial, market)</a:t>
                </a:r>
              </a:p>
              <a:p>
                <a:endParaRPr lang="en-US" dirty="0"/>
              </a:p>
              <a:p>
                <a:r>
                  <a:rPr lang="en-US" dirty="0"/>
                  <a:t>Vector representation: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1145"/>
                </a:stretch>
              </a:blipFill>
            </p:spPr>
            <p:txBody>
              <a:bodyPr/>
              <a:lstStyle/>
              <a:p>
                <a:r>
                  <a:rPr lang="en-US">
                    <a:noFill/>
                  </a:rPr>
                  <a:t> </a:t>
                </a:r>
              </a:p>
            </p:txBody>
          </p:sp>
        </mc:Fallback>
      </mc:AlternateContent>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318260" y="5003292"/>
            <a:ext cx="6606540" cy="1245108"/>
          </a:xfrm>
          <a:prstGeom prst="rect">
            <a:avLst/>
          </a:prstGeom>
        </p:spPr>
      </p:pic>
    </p:spTree>
    <p:extLst>
      <p:ext uri="{BB962C8B-B14F-4D97-AF65-F5344CB8AC3E}">
        <p14:creationId xmlns:p14="http://schemas.microsoft.com/office/powerpoint/2010/main" val="2180190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 </a:t>
            </a:r>
            <a:r>
              <a:rPr lang="en-US" sz="2800" dirty="0"/>
              <a:t>(</a:t>
            </a:r>
            <a:r>
              <a:rPr lang="en-US" sz="2400" dirty="0"/>
              <a:t>Term Frequency-Inverse Document Frequency</a:t>
            </a:r>
            <a:r>
              <a:rPr lang="en-US" sz="2800"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066800"/>
                <a:ext cx="8610600" cy="5318760"/>
              </a:xfrm>
            </p:spPr>
            <p:txBody>
              <a:bodyPr>
                <a:normAutofit/>
              </a:bodyPr>
              <a:lstStyle/>
              <a:p>
                <a:pPr marL="0" indent="0">
                  <a:buNone/>
                </a:pPr>
                <a:r>
                  <a:rPr lang="en-US" sz="2800" dirty="0"/>
                  <a:t>TF-IDF of term (word) </a:t>
                </a:r>
                <a14:m>
                  <m:oMath xmlns:m="http://schemas.openxmlformats.org/officeDocument/2006/math">
                    <m:r>
                      <a:rPr lang="en-US" sz="2800" i="1" dirty="0" smtClean="0">
                        <a:latin typeface="Cambria Math" panose="02040503050406030204" pitchFamily="18" charset="0"/>
                      </a:rPr>
                      <m:t>𝑡</m:t>
                    </m:r>
                  </m:oMath>
                </a14:m>
                <a:r>
                  <a:rPr lang="en-US" sz="2800" dirty="0"/>
                  <a:t>, document </a:t>
                </a:r>
                <a14:m>
                  <m:oMath xmlns:m="http://schemas.openxmlformats.org/officeDocument/2006/math">
                    <m:r>
                      <a:rPr lang="en-US" sz="2800" i="1" dirty="0" smtClean="0">
                        <a:latin typeface="Cambria Math" panose="02040503050406030204" pitchFamily="18" charset="0"/>
                      </a:rPr>
                      <m:t>𝑑</m:t>
                    </m:r>
                  </m:oMath>
                </a14:m>
                <a:r>
                  <a:rPr lang="en-US" sz="2800" dirty="0"/>
                  <a:t>, and document corpus </a:t>
                </a:r>
                <a14:m>
                  <m:oMath xmlns:m="http://schemas.openxmlformats.org/officeDocument/2006/math">
                    <m:r>
                      <a:rPr lang="en-US" sz="2800" i="1" dirty="0" smtClean="0">
                        <a:latin typeface="Cambria Math" panose="02040503050406030204" pitchFamily="18" charset="0"/>
                      </a:rPr>
                      <m:t>𝐷</m:t>
                    </m:r>
                  </m:oMath>
                </a14:m>
                <a:r>
                  <a:rPr lang="en-US" sz="2800" dirty="0"/>
                  <a:t> is calculated as follows:</a:t>
                </a:r>
              </a:p>
              <a:p>
                <a:pPr marL="0" indent="0">
                  <a:buNone/>
                </a:pPr>
                <a:endParaRPr lang="en-US" dirty="0"/>
              </a:p>
              <a:p>
                <a:pPr marL="0" indent="0">
                  <a:buNone/>
                </a:pPr>
                <a:endParaRPr lang="en-US" sz="2800" dirty="0"/>
              </a:p>
              <a:p>
                <a:pPr marL="0" indent="0">
                  <a:buNone/>
                </a:pPr>
                <a:r>
                  <a:rPr lang="en-US" dirty="0"/>
                  <a:t>       is the frequency of word </a:t>
                </a:r>
                <a14:m>
                  <m:oMath xmlns:m="http://schemas.openxmlformats.org/officeDocument/2006/math">
                    <m:r>
                      <a:rPr lang="en-US" i="1" dirty="0" smtClean="0">
                        <a:latin typeface="Cambria Math" panose="02040503050406030204" pitchFamily="18" charset="0"/>
                      </a:rPr>
                      <m:t>𝑗</m:t>
                    </m:r>
                  </m:oMath>
                </a14:m>
                <a:r>
                  <a:rPr lang="en-US" dirty="0"/>
                  <a:t> in document </a:t>
                </a:r>
                <a14:m>
                  <m:oMath xmlns:m="http://schemas.openxmlformats.org/officeDocument/2006/math">
                    <m:r>
                      <a:rPr lang="en-US" i="1" dirty="0" smtClean="0">
                        <a:latin typeface="Cambria Math" panose="02040503050406030204" pitchFamily="18" charset="0"/>
                      </a:rPr>
                      <m:t>𝑖</m:t>
                    </m:r>
                  </m:oMath>
                </a14:m>
                <a:endParaRPr lang="en-US" sz="2800" dirty="0"/>
              </a:p>
              <a:p>
                <a:pPr marL="0" indent="0">
                  <a:buNone/>
                </a:pPr>
                <a:endParaRPr lang="en-US" dirty="0"/>
              </a:p>
              <a:p>
                <a:pPr marL="0" indent="0">
                  <a:buNone/>
                </a:pPr>
                <a:endParaRPr lang="en-US" sz="2800" dirty="0"/>
              </a:p>
              <a:p>
                <a:pPr marL="0" indent="0">
                  <a:buNone/>
                </a:pP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066800"/>
                <a:ext cx="8610600" cy="5318760"/>
              </a:xfrm>
              <a:blipFill rotWithShape="0">
                <a:blip r:embed="rId6"/>
                <a:stretch>
                  <a:fillRect l="-1415" t="-1145"/>
                </a:stretch>
              </a:blipFill>
            </p:spPr>
            <p:txBody>
              <a:bodyPr/>
              <a:lstStyle/>
              <a:p>
                <a:r>
                  <a:rPr lang="en-US">
                    <a:noFill/>
                  </a:rPr>
                  <a:t> </a:t>
                </a:r>
              </a:p>
            </p:txBody>
          </p:sp>
        </mc:Fallback>
      </mc:AlternateContent>
      <p:sp>
        <p:nvSpPr>
          <p:cNvPr id="6" name="Rectangle 5"/>
          <p:cNvSpPr/>
          <p:nvPr/>
        </p:nvSpPr>
        <p:spPr>
          <a:xfrm>
            <a:off x="5974461" y="3790322"/>
            <a:ext cx="3489424" cy="646331"/>
          </a:xfrm>
          <a:prstGeom prst="rect">
            <a:avLst/>
          </a:prstGeom>
        </p:spPr>
        <p:txBody>
          <a:bodyPr wrap="square">
            <a:spAutoFit/>
          </a:bodyPr>
          <a:lstStyle/>
          <a:p>
            <a:r>
              <a:rPr lang="en-US" dirty="0">
                <a:latin typeface="Open Sans" panose="020B0606030504020204" pitchFamily="34" charset="0"/>
              </a:rPr>
              <a:t>The total number of documents in the corpus</a:t>
            </a:r>
          </a:p>
        </p:txBody>
      </p:sp>
      <mc:AlternateContent xmlns:mc="http://schemas.openxmlformats.org/markup-compatibility/2006" xmlns:a14="http://schemas.microsoft.com/office/drawing/2010/main">
        <mc:Choice Requires="a14">
          <p:sp>
            <p:nvSpPr>
              <p:cNvPr id="9" name="Rectangle 8"/>
              <p:cNvSpPr/>
              <p:nvPr/>
            </p:nvSpPr>
            <p:spPr>
              <a:xfrm>
                <a:off x="2667000" y="5893781"/>
                <a:ext cx="5867400" cy="369332"/>
              </a:xfrm>
              <a:prstGeom prst="rect">
                <a:avLst/>
              </a:prstGeom>
            </p:spPr>
            <p:txBody>
              <a:bodyPr wrap="square">
                <a:spAutoFit/>
              </a:bodyPr>
              <a:lstStyle/>
              <a:p>
                <a:r>
                  <a:rPr lang="en-US" dirty="0">
                    <a:latin typeface="Open Sans" panose="020B0606030504020204" pitchFamily="34" charset="0"/>
                  </a:rPr>
                  <a:t>The number of documents where the term </a:t>
                </a:r>
                <a14:m>
                  <m:oMath xmlns:m="http://schemas.openxmlformats.org/officeDocument/2006/math">
                    <m:r>
                      <a:rPr lang="en-US" i="1" dirty="0" smtClean="0">
                        <a:latin typeface="Cambria Math" panose="02040503050406030204" pitchFamily="18" charset="0"/>
                      </a:rPr>
                      <m:t>𝑗</m:t>
                    </m:r>
                    <m:r>
                      <a:rPr lang="en-US" i="1" dirty="0" smtClean="0">
                        <a:latin typeface="Cambria Math" panose="02040503050406030204" pitchFamily="18" charset="0"/>
                      </a:rPr>
                      <m:t> </m:t>
                    </m:r>
                  </m:oMath>
                </a14:m>
                <a:r>
                  <a:rPr lang="en-US" dirty="0">
                    <a:latin typeface="Open Sans" panose="020B0606030504020204" pitchFamily="34" charset="0"/>
                  </a:rPr>
                  <a:t>appears</a:t>
                </a:r>
                <a:r>
                  <a:rPr lang="en-US" sz="1400" dirty="0">
                    <a:latin typeface="Open Sans" panose="020B0606030504020204" pitchFamily="34" charset="0"/>
                  </a:rPr>
                  <a:t> </a:t>
                </a:r>
              </a:p>
            </p:txBody>
          </p:sp>
        </mc:Choice>
        <mc:Fallback xmlns="">
          <p:sp>
            <p:nvSpPr>
              <p:cNvPr id="9" name="Rectangle 8"/>
              <p:cNvSpPr>
                <a:spLocks noRot="1" noChangeAspect="1" noMove="1" noResize="1" noEditPoints="1" noAdjustHandles="1" noChangeArrowheads="1" noChangeShapeType="1" noTextEdit="1"/>
              </p:cNvSpPr>
              <p:nvPr/>
            </p:nvSpPr>
            <p:spPr>
              <a:xfrm>
                <a:off x="2667000" y="5893781"/>
                <a:ext cx="5867400" cy="369332"/>
              </a:xfrm>
              <a:prstGeom prst="rect">
                <a:avLst/>
              </a:prstGeom>
              <a:blipFill rotWithShape="0">
                <a:blip r:embed="rId7"/>
                <a:stretch>
                  <a:fillRect l="-936" t="-10000" b="-26667"/>
                </a:stretch>
              </a:blipFill>
            </p:spPr>
            <p:txBody>
              <a:bodyPr/>
              <a:lstStyle/>
              <a:p>
                <a:r>
                  <a:rPr lang="en-US">
                    <a:noFill/>
                  </a:rPr>
                  <a:t> </a:t>
                </a:r>
              </a:p>
            </p:txBody>
          </p:sp>
        </mc:Fallback>
      </mc:AlternateContent>
      <p:cxnSp>
        <p:nvCxnSpPr>
          <p:cNvPr id="11" name="Straight Arrow Connector 10"/>
          <p:cNvCxnSpPr/>
          <p:nvPr/>
        </p:nvCxnSpPr>
        <p:spPr>
          <a:xfrm flipH="1">
            <a:off x="5791200" y="4436653"/>
            <a:ext cx="1927975" cy="470390"/>
          </a:xfrm>
          <a:prstGeom prst="straightConnector1">
            <a:avLst/>
          </a:prstGeom>
          <a:ln w="28575">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169539" y="2290230"/>
            <a:ext cx="2804922" cy="377190"/>
          </a:xfrm>
          <a:prstGeom prst="rect">
            <a:avLst/>
          </a:prstGeom>
        </p:spPr>
      </p:pic>
      <p:pic>
        <p:nvPicPr>
          <p:cNvPr id="16" name="Picture 1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27963" y="4853691"/>
            <a:ext cx="6764274" cy="642366"/>
          </a:xfrm>
          <a:prstGeom prst="rect">
            <a:avLst/>
          </a:prstGeom>
        </p:spPr>
      </p:pic>
      <p:pic>
        <p:nvPicPr>
          <p:cNvPr id="14" name="Picture 1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4800" y="3124200"/>
            <a:ext cx="624078" cy="377190"/>
          </a:xfrm>
          <a:prstGeom prst="rect">
            <a:avLst/>
          </a:prstGeom>
        </p:spPr>
      </p:pic>
      <p:cxnSp>
        <p:nvCxnSpPr>
          <p:cNvPr id="13" name="Straight Arrow Connector 12"/>
          <p:cNvCxnSpPr>
            <a:stCxn id="9" idx="0"/>
          </p:cNvCxnSpPr>
          <p:nvPr/>
        </p:nvCxnSpPr>
        <p:spPr>
          <a:xfrm flipV="1">
            <a:off x="5600700" y="5562600"/>
            <a:ext cx="0" cy="331181"/>
          </a:xfrm>
          <a:prstGeom prst="straightConnector1">
            <a:avLst/>
          </a:prstGeom>
          <a:ln w="28575">
            <a:solidFill>
              <a:srgbClr val="E2000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60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Document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r>
                  <a:rPr lang="en-US" dirty="0"/>
                  <a:t> contains 100 words</a:t>
                </a:r>
              </a:p>
              <a:p>
                <a:pPr lvl="1"/>
                <a:r>
                  <a:rPr lang="en-US" dirty="0"/>
                  <a:t>Word “</a:t>
                </a:r>
                <a:r>
                  <a:rPr lang="en-US" dirty="0">
                    <a:solidFill>
                      <a:srgbClr val="FF0000"/>
                    </a:solidFill>
                  </a:rPr>
                  <a:t>apple</a:t>
                </a:r>
                <a:r>
                  <a:rPr lang="en-US" dirty="0"/>
                  <a:t>” appears 10 times in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endParaRPr lang="en-US" dirty="0"/>
              </a:p>
              <a:p>
                <a:pPr lvl="1"/>
                <a:r>
                  <a:rPr lang="en-US" dirty="0"/>
                  <a:t>Word “</a:t>
                </a:r>
                <a:r>
                  <a:rPr lang="en-US" dirty="0">
                    <a:solidFill>
                      <a:srgbClr val="FF0000"/>
                    </a:solidFill>
                  </a:rPr>
                  <a:t>orange</a:t>
                </a:r>
                <a:r>
                  <a:rPr lang="en-US" dirty="0"/>
                  <a:t>” appears 20 times in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1</m:t>
                        </m:r>
                      </m:sub>
                    </m:sSub>
                  </m:oMath>
                </a14:m>
                <a:r>
                  <a:rPr lang="en-US" dirty="0"/>
                  <a:t> </a:t>
                </a:r>
              </a:p>
              <a:p>
                <a:pPr marL="0" indent="0">
                  <a:buNone/>
                </a:pPr>
                <a:endParaRPr lang="en-US" dirty="0"/>
              </a:p>
              <a:p>
                <a:pPr marL="0" indent="0">
                  <a:buNone/>
                </a:pPr>
                <a:r>
                  <a:rPr lang="en-US" dirty="0"/>
                  <a:t>We have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𝐷</m:t>
                    </m:r>
                    <m:r>
                      <a:rPr lang="en-US" i="1" dirty="0" smtClean="0">
                        <a:latin typeface="Cambria Math" panose="02040503050406030204" pitchFamily="18" charset="0"/>
                      </a:rPr>
                      <m:t>| = 20</m:t>
                    </m:r>
                  </m:oMath>
                </a14:m>
                <a:r>
                  <a:rPr lang="en-US" dirty="0"/>
                  <a:t> documents</a:t>
                </a:r>
              </a:p>
              <a:p>
                <a:pPr lvl="1"/>
                <a:r>
                  <a:rPr lang="en-US" dirty="0"/>
                  <a:t>Word “</a:t>
                </a:r>
                <a:r>
                  <a:rPr lang="en-US" dirty="0">
                    <a:solidFill>
                      <a:srgbClr val="FF0000"/>
                    </a:solidFill>
                  </a:rPr>
                  <a:t>apple</a:t>
                </a:r>
                <a:r>
                  <a:rPr lang="en-US" dirty="0"/>
                  <a:t>” only appears in document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1</m:t>
                        </m:r>
                      </m:sub>
                    </m:sSub>
                  </m:oMath>
                </a14:m>
                <a:endParaRPr lang="en-US" dirty="0"/>
              </a:p>
              <a:p>
                <a:pPr lvl="1"/>
                <a:r>
                  <a:rPr lang="en-US" dirty="0"/>
                  <a:t>Word “</a:t>
                </a:r>
                <a:r>
                  <a:rPr lang="en-US" dirty="0">
                    <a:solidFill>
                      <a:srgbClr val="FF0000"/>
                    </a:solidFill>
                  </a:rPr>
                  <a:t>orange</a:t>
                </a:r>
                <a:r>
                  <a:rPr lang="en-US" dirty="0"/>
                  <a:t>” appears in all 20 documents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81" t="-1145"/>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44068" y="4572000"/>
            <a:ext cx="8055864" cy="1920240"/>
          </a:xfrm>
          <a:prstGeom prst="rect">
            <a:avLst/>
          </a:prstGeom>
        </p:spPr>
      </p:pic>
    </p:spTree>
    <p:extLst>
      <p:ext uri="{BB962C8B-B14F-4D97-AF65-F5344CB8AC3E}">
        <p14:creationId xmlns:p14="http://schemas.microsoft.com/office/powerpoint/2010/main" val="325149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TF-IDF: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4343400"/>
              </a:xfrm>
            </p:spPr>
            <p:txBody>
              <a:bodyPr>
                <a:normAutofit fontScale="92500" lnSpcReduction="10000"/>
              </a:bodyPr>
              <a:lstStyle/>
              <a:p>
                <a:r>
                  <a:rPr lang="en-US" dirty="0"/>
                  <a:t>Documents:</a:t>
                </a:r>
              </a:p>
              <a:p>
                <a:pPr lvl="1"/>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1</m:t>
                        </m:r>
                      </m:sub>
                    </m:sSub>
                  </m:oMath>
                </a14:m>
                <a:r>
                  <a:rPr lang="en-US" dirty="0"/>
                  <a:t>: social media mining</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b="0" i="1" dirty="0" smtClean="0">
                            <a:latin typeface="Cambria Math" panose="02040503050406030204" pitchFamily="18" charset="0"/>
                          </a:rPr>
                          <m:t>2</m:t>
                        </m:r>
                      </m:sub>
                    </m:sSub>
                  </m:oMath>
                </a14:m>
                <a:r>
                  <a:rPr lang="en-US" dirty="0"/>
                  <a:t>: social media data</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b="0" i="1" dirty="0" smtClean="0">
                            <a:latin typeface="Cambria Math" panose="02040503050406030204" pitchFamily="18" charset="0"/>
                          </a:rPr>
                          <m:t>3</m:t>
                        </m:r>
                      </m:sub>
                    </m:sSub>
                  </m:oMath>
                </a14:m>
                <a:r>
                  <a:rPr lang="en-US" dirty="0"/>
                  <a:t>: financial market data</a:t>
                </a:r>
              </a:p>
              <a:p>
                <a:endParaRPr lang="en-US" dirty="0"/>
              </a:p>
              <a:p>
                <a:r>
                  <a:rPr lang="en-US" dirty="0"/>
                  <a:t>TF values:</a:t>
                </a:r>
              </a:p>
              <a:p>
                <a:endParaRPr lang="en-US" dirty="0"/>
              </a:p>
              <a:p>
                <a:endParaRPr lang="en-US" dirty="0"/>
              </a:p>
              <a:p>
                <a:endParaRPr lang="en-US" dirty="0"/>
              </a:p>
              <a:p>
                <a:r>
                  <a:rPr lang="en-US" dirty="0"/>
                  <a:t>TF-IDF</a:t>
                </a:r>
              </a:p>
              <a:p>
                <a:endParaRPr lang="en-US" dirty="0"/>
              </a:p>
              <a:p>
                <a:pPr marL="0" indent="0">
                  <a:buNone/>
                </a:pPr>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4343400"/>
              </a:xfrm>
              <a:blipFill rotWithShape="0">
                <a:blip r:embed="rId6"/>
                <a:stretch>
                  <a:fillRect l="-1111" t="-2104"/>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9711" y="3733800"/>
            <a:ext cx="4624578" cy="871576"/>
          </a:xfrm>
          <a:prstGeom prst="rect">
            <a:avLst/>
          </a:prstGeom>
        </p:spPr>
      </p:pic>
      <p:pic>
        <p:nvPicPr>
          <p:cNvPr id="10" name="Picture 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161788" y="1126236"/>
            <a:ext cx="3677412" cy="2150364"/>
          </a:xfrm>
          <a:prstGeom prst="rect">
            <a:avLst/>
          </a:prstGeom>
        </p:spPr>
      </p:pic>
      <p:pic>
        <p:nvPicPr>
          <p:cNvPr id="11" name="Picture 10"/>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59711" y="5325822"/>
            <a:ext cx="4683252" cy="871576"/>
          </a:xfrm>
          <a:prstGeom prst="rect">
            <a:avLst/>
          </a:prstGeom>
        </p:spPr>
      </p:pic>
    </p:spTree>
    <p:extLst>
      <p:ext uri="{BB962C8B-B14F-4D97-AF65-F5344CB8AC3E}">
        <p14:creationId xmlns:p14="http://schemas.microsoft.com/office/powerpoint/2010/main" val="253126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70" y="0"/>
            <a:ext cx="9099030" cy="4114800"/>
          </a:xfrm>
          <a:ln>
            <a:solidFill>
              <a:schemeClr val="bg1"/>
            </a:solidFill>
          </a:ln>
        </p:spPr>
        <p:txBody>
          <a:bodyPr>
            <a:noAutofit/>
          </a:bodyPr>
          <a:lstStyle/>
          <a:p>
            <a:pPr marL="0" indent="0" algn="l"/>
            <a:r>
              <a:rPr lang="en-US" sz="2800" dirty="0">
                <a:solidFill>
                  <a:schemeClr val="tx1"/>
                </a:solidFill>
              </a:rPr>
              <a:t>Dear instructors/users of these slides: </a:t>
            </a:r>
            <a:br>
              <a:rPr lang="en-US" sz="2800" dirty="0">
                <a:solidFill>
                  <a:schemeClr val="tx1"/>
                </a:solidFill>
              </a:rPr>
            </a:br>
            <a:br>
              <a:rPr lang="en-US" sz="2800" dirty="0">
                <a:solidFill>
                  <a:schemeClr val="tx1"/>
                </a:solidFill>
              </a:rPr>
            </a:br>
            <a:r>
              <a:rPr lang="en-US" sz="2800" b="0" dirty="0">
                <a:solidFill>
                  <a:schemeClr val="tx1"/>
                </a:solidFill>
              </a:rPr>
              <a:t>Please feel free to include these slides in your own material, or modify them as you see fit. If you decide to incorporate these slides into your presentations, please include the following note:</a:t>
            </a:r>
            <a:br>
              <a:rPr lang="en-US" sz="2800" dirty="0">
                <a:solidFill>
                  <a:schemeClr val="tx1"/>
                </a:solidFill>
              </a:rPr>
            </a:br>
            <a:endParaRPr lang="en-US" sz="2800" dirty="0">
              <a:solidFill>
                <a:schemeClr val="tx1"/>
              </a:solidFill>
            </a:endParaRPr>
          </a:p>
        </p:txBody>
      </p:sp>
      <p:sp>
        <p:nvSpPr>
          <p:cNvPr id="4" name="Title 2"/>
          <p:cNvSpPr txBox="1">
            <a:spLocks/>
          </p:cNvSpPr>
          <p:nvPr/>
        </p:nvSpPr>
        <p:spPr>
          <a:xfrm>
            <a:off x="152400" y="3429000"/>
            <a:ext cx="8534400" cy="1371600"/>
          </a:xfrm>
          <a:prstGeom prst="roundRect">
            <a:avLst/>
          </a:prstGeom>
          <a:ln/>
        </p:spPr>
        <p:style>
          <a:lnRef idx="2">
            <a:schemeClr val="dk1"/>
          </a:lnRef>
          <a:fillRef idx="1">
            <a:schemeClr val="lt1"/>
          </a:fillRef>
          <a:effectRef idx="0">
            <a:schemeClr val="dk1"/>
          </a:effectRef>
          <a:fontRef idx="minor">
            <a:schemeClr val="dk1"/>
          </a:fontRef>
        </p:style>
        <p:txBody>
          <a:bodyPr anchor="ctr" anchorCtr="0">
            <a:no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defRPr/>
            </a:lvl2pPr>
            <a:lvl3pPr>
              <a:defRPr/>
            </a:lvl3pPr>
            <a:lvl4pPr>
              <a:defRPr/>
            </a:lvl4pPr>
            <a:lvl5pPr>
              <a:defRPr/>
            </a:lvl5pPr>
            <a:lvl6pPr>
              <a:defRPr/>
            </a:lvl6pPr>
            <a:lvl7pPr>
              <a:defRPr/>
            </a:lvl7pPr>
            <a:lvl8pPr>
              <a:defRPr/>
            </a:lvl8pPr>
            <a:lvl9pPr>
              <a:defRPr/>
            </a:lvl9pPr>
          </a:lstStyle>
          <a:p>
            <a:pPr algn="l"/>
            <a:r>
              <a:rPr lang="en-US" sz="2400" b="0" dirty="0">
                <a:solidFill>
                  <a:schemeClr val="tx1"/>
                </a:solidFill>
              </a:rPr>
              <a:t>R. Zafarani, M. A. Abbasi, and H. Liu,</a:t>
            </a:r>
            <a:r>
              <a:rPr lang="en-US" sz="2400" dirty="0">
                <a:solidFill>
                  <a:schemeClr val="tx1"/>
                </a:solidFill>
              </a:rPr>
              <a:t> </a:t>
            </a:r>
            <a:r>
              <a:rPr lang="en-US" sz="2400" b="0" i="1" dirty="0">
                <a:solidFill>
                  <a:schemeClr val="tx1"/>
                </a:solidFill>
              </a:rPr>
              <a:t>Social Media Mining: An Introduction</a:t>
            </a:r>
            <a:r>
              <a:rPr lang="en-US" sz="2400" b="0" dirty="0">
                <a:solidFill>
                  <a:schemeClr val="tx1"/>
                </a:solidFill>
              </a:rPr>
              <a:t>, Cambridge University Press, 2014. </a:t>
            </a:r>
          </a:p>
          <a:p>
            <a:pPr algn="l"/>
            <a:r>
              <a:rPr lang="en-US" sz="2400" b="0" dirty="0">
                <a:solidFill>
                  <a:schemeClr val="tx1"/>
                </a:solidFill>
              </a:rPr>
              <a:t>Free book and slides at </a:t>
            </a:r>
            <a:r>
              <a:rPr lang="en-US" sz="2400" dirty="0">
                <a:solidFill>
                  <a:schemeClr val="tx1"/>
                </a:solidFill>
              </a:rPr>
              <a:t>http://socialmediamining.info/</a:t>
            </a:r>
          </a:p>
        </p:txBody>
      </p:sp>
      <p:sp>
        <p:nvSpPr>
          <p:cNvPr id="2" name="Rectangle 1"/>
          <p:cNvSpPr/>
          <p:nvPr/>
        </p:nvSpPr>
        <p:spPr>
          <a:xfrm>
            <a:off x="152400" y="5065693"/>
            <a:ext cx="6248400" cy="954107"/>
          </a:xfrm>
          <a:prstGeom prst="rect">
            <a:avLst/>
          </a:prstGeom>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or include a link to the website: </a:t>
            </a:r>
            <a:br>
              <a:rPr lang="en-US" sz="2800" dirty="0">
                <a:latin typeface="Open Sans" panose="020B0606030504020204" pitchFamily="34" charset="0"/>
                <a:ea typeface="Open Sans" panose="020B0606030504020204" pitchFamily="34" charset="0"/>
                <a:cs typeface="Open Sans" panose="020B0606030504020204" pitchFamily="34" charset="0"/>
              </a:rPr>
            </a:br>
            <a:r>
              <a:rPr lang="en-US" sz="2800" b="1"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extLst>
      <p:ext uri="{BB962C8B-B14F-4D97-AF65-F5344CB8AC3E}">
        <p14:creationId xmlns:p14="http://schemas.microsoft.com/office/powerpoint/2010/main" val="405148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Quality</a:t>
            </a:r>
          </a:p>
        </p:txBody>
      </p:sp>
      <p:sp>
        <p:nvSpPr>
          <p:cNvPr id="4" name="Content Placeholder 3"/>
          <p:cNvSpPr>
            <a:spLocks noGrp="1"/>
          </p:cNvSpPr>
          <p:nvPr>
            <p:ph idx="1"/>
          </p:nvPr>
        </p:nvSpPr>
        <p:spPr>
          <a:xfrm>
            <a:off x="228600" y="1066800"/>
            <a:ext cx="8991600" cy="5318760"/>
          </a:xfrm>
        </p:spPr>
        <p:txBody>
          <a:bodyPr>
            <a:normAutofit fontScale="70000" lnSpcReduction="20000"/>
          </a:bodyPr>
          <a:lstStyle/>
          <a:p>
            <a:pPr marL="0" indent="0">
              <a:buNone/>
            </a:pPr>
            <a:r>
              <a:rPr lang="en-US" dirty="0"/>
              <a:t>When making data ready for mining, data quality needs to be assured</a:t>
            </a:r>
          </a:p>
          <a:p>
            <a:endParaRPr lang="en-US" b="1" dirty="0"/>
          </a:p>
          <a:p>
            <a:r>
              <a:rPr lang="en-US" b="1" dirty="0"/>
              <a:t>Noise</a:t>
            </a:r>
          </a:p>
          <a:p>
            <a:pPr lvl="1"/>
            <a:r>
              <a:rPr lang="en-US" dirty="0"/>
              <a:t>Noise is the distortion of the data</a:t>
            </a:r>
          </a:p>
          <a:p>
            <a:endParaRPr lang="en-US" b="1" dirty="0"/>
          </a:p>
          <a:p>
            <a:r>
              <a:rPr lang="en-US" b="1" dirty="0"/>
              <a:t>Outliers</a:t>
            </a:r>
          </a:p>
          <a:p>
            <a:pPr lvl="1"/>
            <a:r>
              <a:rPr lang="en-US" dirty="0"/>
              <a:t>Outliers are data points that are considerably different from other data points in the dataset</a:t>
            </a:r>
          </a:p>
          <a:p>
            <a:endParaRPr lang="en-US" b="1" dirty="0"/>
          </a:p>
          <a:p>
            <a:r>
              <a:rPr lang="en-US" b="1" dirty="0"/>
              <a:t>Missing Values</a:t>
            </a:r>
          </a:p>
          <a:p>
            <a:pPr lvl="1"/>
            <a:r>
              <a:rPr lang="en-US" dirty="0"/>
              <a:t>Missing feature values in data instances</a:t>
            </a:r>
          </a:p>
          <a:p>
            <a:pPr lvl="1"/>
            <a:r>
              <a:rPr lang="en-US" b="1" dirty="0"/>
              <a:t>Solution: </a:t>
            </a:r>
          </a:p>
          <a:p>
            <a:pPr lvl="2"/>
            <a:r>
              <a:rPr lang="en-US" dirty="0"/>
              <a:t>Remove instances that have missing values </a:t>
            </a:r>
          </a:p>
          <a:p>
            <a:pPr lvl="2"/>
            <a:r>
              <a:rPr lang="en-US" dirty="0"/>
              <a:t>Estimate missing values, and  </a:t>
            </a:r>
          </a:p>
          <a:p>
            <a:pPr lvl="2"/>
            <a:r>
              <a:rPr lang="en-US" dirty="0"/>
              <a:t>Ignore missing values when running data mining algorithm</a:t>
            </a:r>
          </a:p>
          <a:p>
            <a:endParaRPr lang="en-US" b="1" dirty="0"/>
          </a:p>
          <a:p>
            <a:r>
              <a:rPr lang="en-US" b="1" dirty="0"/>
              <a:t>Duplicate data</a:t>
            </a:r>
          </a:p>
          <a:p>
            <a:pPr lvl="1"/>
            <a:endParaRPr lang="en-US" b="1" dirty="0"/>
          </a:p>
        </p:txBody>
      </p:sp>
    </p:spTree>
    <p:extLst>
      <p:ext uri="{BB962C8B-B14F-4D97-AF65-F5344CB8AC3E}">
        <p14:creationId xmlns:p14="http://schemas.microsoft.com/office/powerpoint/2010/main" val="1430915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p:txBody>
          <a:bodyPr>
            <a:normAutofit fontScale="62500" lnSpcReduction="20000"/>
          </a:bodyPr>
          <a:lstStyle/>
          <a:p>
            <a:r>
              <a:rPr lang="en-US" b="1" dirty="0"/>
              <a:t>Aggregation</a:t>
            </a:r>
          </a:p>
          <a:p>
            <a:pPr lvl="1"/>
            <a:r>
              <a:rPr lang="en-US" dirty="0"/>
              <a:t>It is performed when multiple features need to be combined into a single one or when the scale of the features change</a:t>
            </a:r>
          </a:p>
          <a:p>
            <a:pPr lvl="1"/>
            <a:r>
              <a:rPr lang="en-US" dirty="0"/>
              <a:t>Example: image width , image height -&gt; image area (width x height)</a:t>
            </a:r>
          </a:p>
          <a:p>
            <a:endParaRPr lang="en-US" b="1" dirty="0"/>
          </a:p>
          <a:p>
            <a:r>
              <a:rPr lang="en-US" b="1" dirty="0"/>
              <a:t>Discretization</a:t>
            </a:r>
          </a:p>
          <a:p>
            <a:pPr lvl="1"/>
            <a:r>
              <a:rPr lang="en-US" dirty="0"/>
              <a:t>From continues values to discrete values</a:t>
            </a:r>
          </a:p>
          <a:p>
            <a:pPr lvl="1"/>
            <a:r>
              <a:rPr lang="en-US" dirty="0"/>
              <a:t>Example: money spent -&gt; {low, normal, high}</a:t>
            </a:r>
          </a:p>
          <a:p>
            <a:endParaRPr lang="en-US" b="1" dirty="0"/>
          </a:p>
          <a:p>
            <a:r>
              <a:rPr lang="en-US" b="1" dirty="0"/>
              <a:t>Feature Selection</a:t>
            </a:r>
          </a:p>
          <a:p>
            <a:pPr lvl="1"/>
            <a:r>
              <a:rPr lang="en-US" dirty="0"/>
              <a:t>Choose relevant features</a:t>
            </a:r>
          </a:p>
          <a:p>
            <a:endParaRPr lang="en-US" b="1" dirty="0"/>
          </a:p>
          <a:p>
            <a:r>
              <a:rPr lang="en-US" b="1" dirty="0"/>
              <a:t>Feature Extraction</a:t>
            </a:r>
          </a:p>
          <a:p>
            <a:pPr lvl="1"/>
            <a:r>
              <a:rPr lang="en-US" dirty="0"/>
              <a:t>Creating new features from original features</a:t>
            </a:r>
          </a:p>
          <a:p>
            <a:pPr lvl="1"/>
            <a:r>
              <a:rPr lang="en-US" dirty="0"/>
              <a:t>Often, more complicated than aggregation </a:t>
            </a:r>
          </a:p>
          <a:p>
            <a:endParaRPr lang="en-US" b="1" dirty="0"/>
          </a:p>
          <a:p>
            <a:r>
              <a:rPr lang="en-US" b="1" dirty="0"/>
              <a:t>Sampling</a:t>
            </a:r>
          </a:p>
          <a:p>
            <a:pPr lvl="1"/>
            <a:r>
              <a:rPr lang="en-US" dirty="0"/>
              <a:t>Random Sampling</a:t>
            </a:r>
          </a:p>
          <a:p>
            <a:pPr lvl="1"/>
            <a:r>
              <a:rPr lang="en-US" dirty="0"/>
              <a:t>Sampling with or without replacement</a:t>
            </a:r>
          </a:p>
          <a:p>
            <a:pPr lvl="1"/>
            <a:r>
              <a:rPr lang="en-US" dirty="0"/>
              <a:t>Stratified Sampling: useful when having class imbalance</a:t>
            </a:r>
          </a:p>
          <a:p>
            <a:pPr lvl="1"/>
            <a:r>
              <a:rPr lang="en-US" dirty="0"/>
              <a:t>Social Network Sampling</a:t>
            </a:r>
          </a:p>
        </p:txBody>
      </p:sp>
    </p:spTree>
    <p:extLst>
      <p:ext uri="{BB962C8B-B14F-4D97-AF65-F5344CB8AC3E}">
        <p14:creationId xmlns:p14="http://schemas.microsoft.com/office/powerpoint/2010/main" val="4172917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3" name="Content Placeholder 2"/>
          <p:cNvSpPr>
            <a:spLocks noGrp="1"/>
          </p:cNvSpPr>
          <p:nvPr>
            <p:ph idx="1"/>
          </p:nvPr>
        </p:nvSpPr>
        <p:spPr>
          <a:xfrm>
            <a:off x="457200" y="1066800"/>
            <a:ext cx="5562600" cy="5318760"/>
          </a:xfrm>
        </p:spPr>
        <p:txBody>
          <a:bodyPr>
            <a:normAutofit/>
          </a:bodyPr>
          <a:lstStyle/>
          <a:p>
            <a:pPr marL="0" indent="0">
              <a:buNone/>
            </a:pPr>
            <a:r>
              <a:rPr lang="en-US" b="1" dirty="0"/>
              <a:t>Sampling social networks:</a:t>
            </a:r>
          </a:p>
          <a:p>
            <a:r>
              <a:rPr lang="en-US" dirty="0"/>
              <a:t>Start with a small set of nodes (seed nodes) </a:t>
            </a:r>
          </a:p>
          <a:p>
            <a:r>
              <a:rPr lang="en-US" dirty="0"/>
              <a:t>Sample	</a:t>
            </a:r>
          </a:p>
          <a:p>
            <a:pPr lvl="1"/>
            <a:r>
              <a:rPr lang="en-US" dirty="0"/>
              <a:t>(</a:t>
            </a:r>
            <a:r>
              <a:rPr lang="en-US" b="1" dirty="0"/>
              <a:t>a</a:t>
            </a:r>
            <a:r>
              <a:rPr lang="en-US" dirty="0"/>
              <a:t>) the connected components they belong to;</a:t>
            </a:r>
          </a:p>
          <a:p>
            <a:pPr lvl="1"/>
            <a:r>
              <a:rPr lang="en-US" dirty="0"/>
              <a:t>(</a:t>
            </a:r>
            <a:r>
              <a:rPr lang="en-US" b="1" dirty="0">
                <a:solidFill>
                  <a:srgbClr val="FF0000"/>
                </a:solidFill>
              </a:rPr>
              <a:t>b</a:t>
            </a:r>
            <a:r>
              <a:rPr lang="en-US" dirty="0"/>
              <a:t>) the set of nodes (and edges) connected to them directly; or</a:t>
            </a:r>
          </a:p>
          <a:p>
            <a:pPr lvl="1"/>
            <a:r>
              <a:rPr lang="en-US" dirty="0"/>
              <a:t>(</a:t>
            </a:r>
            <a:r>
              <a:rPr lang="en-US" b="1" dirty="0">
                <a:solidFill>
                  <a:srgbClr val="1923F3"/>
                </a:solidFill>
              </a:rPr>
              <a:t>c</a:t>
            </a:r>
            <a:r>
              <a:rPr lang="en-US" dirty="0"/>
              <a:t>) the set of nodes and edges that are within n-hop distance from them.</a:t>
            </a:r>
          </a:p>
        </p:txBody>
      </p:sp>
      <p:pic>
        <p:nvPicPr>
          <p:cNvPr id="1026" name="Picture 2" descr="https://upload.wikimedia.org/wikipedia/en/5/5a/Visualization_of_two_sampling_zones_of_a_social_network%2C_snowball_sampling_technique.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210" r="20792" b="13260"/>
          <a:stretch/>
        </p:blipFill>
        <p:spPr bwMode="auto">
          <a:xfrm>
            <a:off x="5943600" y="3581400"/>
            <a:ext cx="3048000" cy="291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141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Data Mining Algorithms</a:t>
            </a:r>
          </a:p>
        </p:txBody>
      </p:sp>
    </p:spTree>
    <p:extLst>
      <p:ext uri="{BB962C8B-B14F-4D97-AF65-F5344CB8AC3E}">
        <p14:creationId xmlns:p14="http://schemas.microsoft.com/office/powerpoint/2010/main" val="846856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Algorithms</a:t>
            </a:r>
          </a:p>
        </p:txBody>
      </p:sp>
      <p:sp>
        <p:nvSpPr>
          <p:cNvPr id="3" name="Content Placeholder 2"/>
          <p:cNvSpPr>
            <a:spLocks noGrp="1"/>
          </p:cNvSpPr>
          <p:nvPr>
            <p:ph idx="1"/>
          </p:nvPr>
        </p:nvSpPr>
        <p:spPr/>
        <p:txBody>
          <a:bodyPr>
            <a:normAutofit lnSpcReduction="10000"/>
          </a:bodyPr>
          <a:lstStyle/>
          <a:p>
            <a:r>
              <a:rPr lang="en-US" b="1" dirty="0"/>
              <a:t>Supervised Learning Algorithm</a:t>
            </a:r>
          </a:p>
          <a:p>
            <a:pPr lvl="1"/>
            <a:endParaRPr lang="en-US" b="1" dirty="0"/>
          </a:p>
          <a:p>
            <a:pPr lvl="1"/>
            <a:r>
              <a:rPr lang="en-US" b="1" dirty="0"/>
              <a:t>Classification (class attribute is </a:t>
            </a:r>
            <a:r>
              <a:rPr lang="en-US" b="1" dirty="0">
                <a:solidFill>
                  <a:srgbClr val="FF0000"/>
                </a:solidFill>
              </a:rPr>
              <a:t>discrete</a:t>
            </a:r>
            <a:r>
              <a:rPr lang="en-US" b="1" dirty="0"/>
              <a:t>)</a:t>
            </a:r>
            <a:endParaRPr lang="en-US" dirty="0"/>
          </a:p>
          <a:p>
            <a:pPr lvl="2"/>
            <a:r>
              <a:rPr lang="en-US" dirty="0"/>
              <a:t>Assign data into predefined classes</a:t>
            </a:r>
          </a:p>
          <a:p>
            <a:pPr lvl="3"/>
            <a:r>
              <a:rPr lang="en-US" dirty="0">
                <a:solidFill>
                  <a:srgbClr val="1923F3"/>
                </a:solidFill>
              </a:rPr>
              <a:t>Spam Detection</a:t>
            </a:r>
          </a:p>
          <a:p>
            <a:pPr lvl="1"/>
            <a:endParaRPr lang="en-US" b="1" dirty="0"/>
          </a:p>
          <a:p>
            <a:pPr lvl="1"/>
            <a:r>
              <a:rPr lang="en-US" b="1" dirty="0"/>
              <a:t>Regression (class attribute takes </a:t>
            </a:r>
            <a:r>
              <a:rPr lang="en-US" b="1" dirty="0">
                <a:solidFill>
                  <a:srgbClr val="FF0000"/>
                </a:solidFill>
              </a:rPr>
              <a:t>real values</a:t>
            </a:r>
            <a:r>
              <a:rPr lang="en-US" b="1" dirty="0"/>
              <a:t>)</a:t>
            </a:r>
          </a:p>
          <a:p>
            <a:pPr lvl="2"/>
            <a:r>
              <a:rPr lang="en-US" dirty="0"/>
              <a:t>Predict a real value for a given data instance</a:t>
            </a:r>
          </a:p>
          <a:p>
            <a:pPr lvl="3"/>
            <a:r>
              <a:rPr lang="en-US" dirty="0"/>
              <a:t>Predict the price for a given house</a:t>
            </a:r>
          </a:p>
          <a:p>
            <a:endParaRPr lang="en-US" b="1" dirty="0"/>
          </a:p>
          <a:p>
            <a:r>
              <a:rPr lang="en-US" b="1" dirty="0"/>
              <a:t>Unsupervised Learning Algorithm</a:t>
            </a:r>
            <a:endParaRPr lang="en-US" dirty="0"/>
          </a:p>
          <a:p>
            <a:pPr lvl="1"/>
            <a:r>
              <a:rPr lang="en-US" dirty="0"/>
              <a:t>Group similar items together into some clusters</a:t>
            </a:r>
          </a:p>
          <a:p>
            <a:pPr lvl="2"/>
            <a:r>
              <a:rPr lang="en-US" dirty="0">
                <a:solidFill>
                  <a:srgbClr val="1923F3"/>
                </a:solidFill>
              </a:rPr>
              <a:t>Detect communities in a given social network</a:t>
            </a:r>
          </a:p>
        </p:txBody>
      </p:sp>
    </p:spTree>
    <p:extLst>
      <p:ext uri="{BB962C8B-B14F-4D97-AF65-F5344CB8AC3E}">
        <p14:creationId xmlns:p14="http://schemas.microsoft.com/office/powerpoint/2010/main" val="4281558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Supervised Learning</a:t>
            </a:r>
          </a:p>
        </p:txBody>
      </p:sp>
    </p:spTree>
    <p:extLst>
      <p:ext uri="{BB962C8B-B14F-4D97-AF65-F5344CB8AC3E}">
        <p14:creationId xmlns:p14="http://schemas.microsoft.com/office/powerpoint/2010/main" val="1948917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7392" y="990600"/>
            <a:ext cx="5889215" cy="2072131"/>
          </a:xfrm>
          <a:prstGeom prst="rect">
            <a:avLst/>
          </a:prstGeom>
        </p:spPr>
      </p:pic>
      <p:sp>
        <p:nvSpPr>
          <p:cNvPr id="2" name="Title 1"/>
          <p:cNvSpPr>
            <a:spLocks noGrp="1"/>
          </p:cNvSpPr>
          <p:nvPr>
            <p:ph type="title"/>
          </p:nvPr>
        </p:nvSpPr>
        <p:spPr/>
        <p:txBody>
          <a:bodyPr/>
          <a:lstStyle/>
          <a:p>
            <a:r>
              <a:rPr lang="en-US" dirty="0"/>
              <a:t>Supervised Learning: The Process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0043" y="3048000"/>
                <a:ext cx="9038968" cy="3810000"/>
              </a:xfrm>
            </p:spPr>
            <p:txBody>
              <a:bodyPr>
                <a:normAutofit fontScale="92500" lnSpcReduction="20000"/>
              </a:bodyPr>
              <a:lstStyle/>
              <a:p>
                <a:endParaRPr lang="en-US" sz="2400" dirty="0"/>
              </a:p>
              <a:p>
                <a:r>
                  <a:rPr lang="en-US" sz="2400" dirty="0"/>
                  <a:t>We are given a set of labeled records/instances</a:t>
                </a:r>
              </a:p>
              <a:p>
                <a:pPr lvl="1"/>
                <a:r>
                  <a:rPr lang="en-US" sz="2000" dirty="0"/>
                  <a:t>In the format </a:t>
                </a:r>
                <a14:m>
                  <m:oMath xmlns:m="http://schemas.openxmlformats.org/officeDocument/2006/math">
                    <m:r>
                      <a:rPr lang="en-US" sz="2000" i="1" dirty="0" smtClean="0">
                        <a:latin typeface="Cambria Math" panose="02040503050406030204" pitchFamily="18" charset="0"/>
                      </a:rPr>
                      <m:t>(</m:t>
                    </m:r>
                    <m:r>
                      <a:rPr lang="en-US" sz="2000" b="1" i="1" dirty="0" smtClean="0">
                        <a:latin typeface="Cambria Math" panose="02040503050406030204" pitchFamily="18" charset="0"/>
                      </a:rPr>
                      <m:t>𝑿</m:t>
                    </m:r>
                    <m:r>
                      <a:rPr lang="en-US" sz="2000" b="1" i="1" dirty="0" smtClean="0">
                        <a:latin typeface="Cambria Math" panose="02040503050406030204" pitchFamily="18" charset="0"/>
                      </a:rPr>
                      <m:t>,</m:t>
                    </m:r>
                    <m:r>
                      <a:rPr lang="en-US" sz="2000" i="1" dirty="0" smtClean="0">
                        <a:latin typeface="Cambria Math" panose="02040503050406030204" pitchFamily="18" charset="0"/>
                      </a:rPr>
                      <m:t> </m:t>
                    </m:r>
                    <m:r>
                      <a:rPr lang="en-US" sz="2000" i="1" dirty="0">
                        <a:latin typeface="Cambria Math" panose="02040503050406030204" pitchFamily="18" charset="0"/>
                      </a:rPr>
                      <m:t>𝑦</m:t>
                    </m:r>
                    <m:r>
                      <a:rPr lang="en-US" sz="2000" i="1" dirty="0" smtClean="0">
                        <a:latin typeface="Cambria Math" panose="02040503050406030204" pitchFamily="18" charset="0"/>
                      </a:rPr>
                      <m:t>)</m:t>
                    </m:r>
                  </m:oMath>
                </a14:m>
                <a:endParaRPr lang="en-US" sz="2000" dirty="0"/>
              </a:p>
              <a:p>
                <a:pPr lvl="1"/>
                <a14:m>
                  <m:oMath xmlns:m="http://schemas.openxmlformats.org/officeDocument/2006/math">
                    <m:r>
                      <a:rPr lang="en-US" sz="2000" b="1" i="1" dirty="0" smtClean="0">
                        <a:latin typeface="Cambria Math" panose="02040503050406030204" pitchFamily="18" charset="0"/>
                      </a:rPr>
                      <m:t>𝑿</m:t>
                    </m:r>
                    <m:r>
                      <a:rPr lang="en-US" sz="2000" b="1" i="1" dirty="0" smtClean="0">
                        <a:latin typeface="Cambria Math" panose="02040503050406030204" pitchFamily="18" charset="0"/>
                      </a:rPr>
                      <m:t> </m:t>
                    </m:r>
                  </m:oMath>
                </a14:m>
                <a:r>
                  <a:rPr lang="en-US" sz="2000" dirty="0"/>
                  <a:t>is a vector of features </a:t>
                </a:r>
              </a:p>
              <a:p>
                <a:pPr lvl="1"/>
                <a14:m>
                  <m:oMath xmlns:m="http://schemas.openxmlformats.org/officeDocument/2006/math">
                    <m:r>
                      <a:rPr lang="en-US" sz="2000" i="1" dirty="0" smtClean="0">
                        <a:latin typeface="Cambria Math" panose="02040503050406030204" pitchFamily="18" charset="0"/>
                      </a:rPr>
                      <m:t>𝑦</m:t>
                    </m:r>
                  </m:oMath>
                </a14:m>
                <a:r>
                  <a:rPr lang="en-US" sz="2000" dirty="0"/>
                  <a:t> is the class attribute (commonly a scalar)</a:t>
                </a:r>
              </a:p>
              <a:p>
                <a:endParaRPr lang="en-US" sz="2400" dirty="0"/>
              </a:p>
              <a:p>
                <a:r>
                  <a:rPr lang="en-US" sz="2400" b="1" dirty="0">
                    <a:solidFill>
                      <a:srgbClr val="FF0000"/>
                    </a:solidFill>
                  </a:rPr>
                  <a:t>[Training] </a:t>
                </a:r>
                <a:r>
                  <a:rPr lang="en-US" sz="2400" dirty="0"/>
                  <a:t>The supervised learning task is to build model that maps </a:t>
                </a:r>
                <a14:m>
                  <m:oMath xmlns:m="http://schemas.openxmlformats.org/officeDocument/2006/math">
                    <m:r>
                      <a:rPr lang="en-US" sz="2400" b="1" i="1" dirty="0" smtClean="0">
                        <a:latin typeface="Cambria Math" panose="02040503050406030204" pitchFamily="18" charset="0"/>
                      </a:rPr>
                      <m:t>𝑿</m:t>
                    </m:r>
                  </m:oMath>
                </a14:m>
                <a:r>
                  <a:rPr lang="en-US" sz="2400" b="1" dirty="0"/>
                  <a:t> </a:t>
                </a:r>
                <a:r>
                  <a:rPr lang="en-US" sz="2400" dirty="0"/>
                  <a:t>to </a:t>
                </a:r>
                <a14:m>
                  <m:oMath xmlns:m="http://schemas.openxmlformats.org/officeDocument/2006/math">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r>
                  <a:rPr lang="en-US" sz="2400" dirty="0"/>
                  <a:t>(find a mapping </a:t>
                </a:r>
                <a14:m>
                  <m:oMath xmlns:m="http://schemas.openxmlformats.org/officeDocument/2006/math">
                    <m:r>
                      <a:rPr lang="en-US" sz="2400" i="1" dirty="0" smtClean="0">
                        <a:latin typeface="Cambria Math" panose="02040503050406030204" pitchFamily="18" charset="0"/>
                      </a:rPr>
                      <m:t>𝑚</m:t>
                    </m:r>
                  </m:oMath>
                </a14:m>
                <a:r>
                  <a:rPr lang="en-US" sz="2400" dirty="0"/>
                  <a:t> such that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m:t>
                    </m:r>
                    <m:r>
                      <a:rPr lang="en-US" sz="2400" b="1" i="1" dirty="0" smtClean="0">
                        <a:latin typeface="Cambria Math" panose="02040503050406030204" pitchFamily="18" charset="0"/>
                      </a:rPr>
                      <m:t>𝑿</m:t>
                    </m:r>
                    <m:r>
                      <a:rPr lang="en-US" sz="2400" i="1" dirty="0" smtClean="0">
                        <a:latin typeface="Cambria Math" panose="02040503050406030204" pitchFamily="18" charset="0"/>
                      </a:rPr>
                      <m:t>) </m:t>
                    </m:r>
                    <m:r>
                      <a:rPr lang="en-US" sz="2400" i="1" dirty="0">
                        <a:latin typeface="Cambria Math" panose="02040503050406030204" pitchFamily="18" charset="0"/>
                      </a:rPr>
                      <m:t>= </m:t>
                    </m:r>
                    <m:r>
                      <a:rPr lang="en-US" sz="2400" i="1" dirty="0" smtClean="0">
                        <a:latin typeface="Cambria Math" panose="02040503050406030204" pitchFamily="18" charset="0"/>
                      </a:rPr>
                      <m:t>𝑦</m:t>
                    </m:r>
                  </m:oMath>
                </a14:m>
                <a:r>
                  <a:rPr lang="en-US" sz="2400" dirty="0"/>
                  <a:t>)</a:t>
                </a:r>
              </a:p>
              <a:p>
                <a:endParaRPr lang="en-US" sz="2400" dirty="0"/>
              </a:p>
              <a:p>
                <a:r>
                  <a:rPr lang="en-US" sz="2400" b="1" dirty="0">
                    <a:solidFill>
                      <a:srgbClr val="1923F3"/>
                    </a:solidFill>
                  </a:rPr>
                  <a:t>[Testing] </a:t>
                </a:r>
                <a:r>
                  <a:rPr lang="en-US" sz="2400" dirty="0"/>
                  <a:t>Given an unlabeled instance </a:t>
                </a:r>
                <a14:m>
                  <m:oMath xmlns:m="http://schemas.openxmlformats.org/officeDocument/2006/math">
                    <m:r>
                      <a:rPr lang="en-US" sz="2400" i="1" dirty="0" smtClean="0">
                        <a:latin typeface="Cambria Math" panose="02040503050406030204" pitchFamily="18" charset="0"/>
                      </a:rPr>
                      <m:t>(</m:t>
                    </m:r>
                    <m:r>
                      <a:rPr lang="en-US" sz="2400" b="1" i="1" dirty="0" smtClean="0">
                        <a:latin typeface="Cambria Math" panose="02040503050406030204" pitchFamily="18" charset="0"/>
                      </a:rPr>
                      <m:t>𝑿</m:t>
                    </m:r>
                    <m:r>
                      <a:rPr lang="en-US" sz="2400" b="1" i="1" dirty="0" smtClean="0">
                        <a:latin typeface="Cambria Math" panose="02040503050406030204" pitchFamily="18" charset="0"/>
                      </a:rPr>
                      <m:t>’</m:t>
                    </m:r>
                    <m:r>
                      <a:rPr lang="en-US" sz="2400" i="1" dirty="0" smtClean="0">
                        <a:latin typeface="Cambria Math" panose="02040503050406030204" pitchFamily="18" charset="0"/>
                      </a:rPr>
                      <m:t>,?)</m:t>
                    </m:r>
                  </m:oMath>
                </a14:m>
                <a:r>
                  <a:rPr lang="en-US" sz="2400" dirty="0"/>
                  <a:t>, we compute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m:t>
                    </m:r>
                    <m:r>
                      <a:rPr lang="en-US" sz="2400" b="1" i="1" dirty="0" smtClean="0">
                        <a:latin typeface="Cambria Math" panose="02040503050406030204" pitchFamily="18" charset="0"/>
                      </a:rPr>
                      <m:t>𝑿</m:t>
                    </m:r>
                    <m:r>
                      <a:rPr lang="en-US" sz="2400" i="1" dirty="0" smtClean="0">
                        <a:latin typeface="Cambria Math" panose="02040503050406030204" pitchFamily="18" charset="0"/>
                      </a:rPr>
                      <m:t>’)</m:t>
                    </m:r>
                  </m:oMath>
                </a14:m>
                <a:endParaRPr lang="en-US" sz="2400" dirty="0"/>
              </a:p>
              <a:p>
                <a:pPr lvl="1"/>
                <a:r>
                  <a:rPr lang="en-US" sz="2000" dirty="0"/>
                  <a:t>E.g., spam/non-spam prediction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0043" y="3048000"/>
                <a:ext cx="9038968" cy="3810000"/>
              </a:xfrm>
              <a:blipFill rotWithShape="0">
                <a:blip r:embed="rId3"/>
                <a:stretch>
                  <a:fillRect l="-809"/>
                </a:stretch>
              </a:blipFill>
            </p:spPr>
            <p:txBody>
              <a:bodyPr/>
              <a:lstStyle/>
              <a:p>
                <a:r>
                  <a:rPr lang="en-US">
                    <a:noFill/>
                  </a:rPr>
                  <a:t> </a:t>
                </a:r>
              </a:p>
            </p:txBody>
          </p:sp>
        </mc:Fallback>
      </mc:AlternateContent>
    </p:spTree>
    <p:extLst>
      <p:ext uri="{BB962C8B-B14F-4D97-AF65-F5344CB8AC3E}">
        <p14:creationId xmlns:p14="http://schemas.microsoft.com/office/powerpoint/2010/main" val="37347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An Email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5486400" cy="5318760"/>
              </a:xfrm>
            </p:spPr>
            <p:txBody>
              <a:bodyPr>
                <a:normAutofit/>
              </a:bodyPr>
              <a:lstStyle/>
              <a:p>
                <a:r>
                  <a:rPr lang="en-US" dirty="0"/>
                  <a:t>A set of emails is given</a:t>
                </a:r>
              </a:p>
              <a:p>
                <a:pPr lvl="1"/>
                <a:r>
                  <a:rPr lang="en-US" dirty="0"/>
                  <a:t>Users have </a:t>
                </a:r>
                <a:r>
                  <a:rPr lang="en-US" b="1" u="sng" dirty="0"/>
                  <a:t>manually</a:t>
                </a:r>
                <a:r>
                  <a:rPr lang="en-US" dirty="0"/>
                  <a:t> labeled them as </a:t>
                </a:r>
                <a:r>
                  <a:rPr lang="en-US" b="1" dirty="0">
                    <a:solidFill>
                      <a:srgbClr val="E20000"/>
                    </a:solidFill>
                  </a:rPr>
                  <a:t>spam</a:t>
                </a:r>
                <a:r>
                  <a:rPr lang="en-US" dirty="0">
                    <a:solidFill>
                      <a:srgbClr val="E20000"/>
                    </a:solidFill>
                  </a:rPr>
                  <a:t> </a:t>
                </a:r>
                <a:r>
                  <a:rPr lang="en-US" dirty="0"/>
                  <a:t>/ </a:t>
                </a:r>
                <a:r>
                  <a:rPr lang="en-US" b="1" dirty="0">
                    <a:solidFill>
                      <a:srgbClr val="1923F3"/>
                    </a:solidFill>
                  </a:rPr>
                  <a:t>non-spam</a:t>
                </a:r>
              </a:p>
              <a:p>
                <a:endParaRPr lang="en-US" dirty="0"/>
              </a:p>
              <a:p>
                <a:r>
                  <a:rPr lang="en-US" dirty="0"/>
                  <a:t>Use a set of features (</a:t>
                </a:r>
                <a:r>
                  <a:rPr lang="en-US" b="1" dirty="0"/>
                  <a:t>x</a:t>
                </a:r>
                <a:r>
                  <a:rPr lang="en-US" dirty="0"/>
                  <a:t>) to identify spam/non-spam status of the email (</a:t>
                </a:r>
                <a:r>
                  <a:rPr lang="en-US" b="1" dirty="0"/>
                  <a:t>y</a:t>
                </a:r>
                <a:r>
                  <a:rPr lang="en-US" dirty="0"/>
                  <a:t>)</a:t>
                </a:r>
              </a:p>
              <a:p>
                <a:pPr lvl="1"/>
                <a:r>
                  <a:rPr lang="en-US" dirty="0"/>
                  <a:t>We can use words in the email</a:t>
                </a:r>
              </a:p>
              <a:p>
                <a:endParaRPr lang="en-US" dirty="0"/>
              </a:p>
              <a:p>
                <a:r>
                  <a:rPr lang="en-US" dirty="0"/>
                  <a:t>In this case, classes are</a:t>
                </a:r>
              </a:p>
              <a:p>
                <a:pPr marL="0" indent="0">
                  <a:buNone/>
                </a:pPr>
                <a:r>
                  <a:rPr lang="en-US" dirty="0"/>
                  <a:t>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r>
                      <a:rPr lang="en-US" i="1" dirty="0" smtClean="0">
                        <a:latin typeface="Cambria Math" panose="02040503050406030204" pitchFamily="18" charset="0"/>
                      </a:rPr>
                      <m:t>𝑠𝑝𝑎𝑚</m:t>
                    </m:r>
                    <m:r>
                      <a:rPr lang="en-US" i="1" dirty="0" smtClean="0">
                        <a:latin typeface="Cambria Math" panose="02040503050406030204" pitchFamily="18" charset="0"/>
                      </a:rPr>
                      <m:t>,  </m:t>
                    </m:r>
                    <m:r>
                      <a:rPr lang="en-US" i="1" dirty="0" smtClean="0">
                        <a:latin typeface="Cambria Math" panose="02040503050406030204" pitchFamily="18" charset="0"/>
                      </a:rPr>
                      <m:t>𝑛𝑜𝑛</m:t>
                    </m:r>
                    <m:r>
                      <a:rPr lang="en-US" i="1" dirty="0" smtClean="0">
                        <a:latin typeface="Cambria Math" panose="02040503050406030204" pitchFamily="18" charset="0"/>
                      </a:rPr>
                      <m:t>−</m:t>
                    </m:r>
                    <m:r>
                      <a:rPr lang="en-US" i="1" dirty="0" smtClean="0">
                        <a:latin typeface="Cambria Math" panose="02040503050406030204" pitchFamily="18" charset="0"/>
                      </a:rPr>
                      <m:t>𝑠𝑝𝑎𝑚</m:t>
                    </m:r>
                    <m:r>
                      <a:rPr lang="en-US" i="1" dirty="0"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5486400" cy="5318760"/>
              </a:xfrm>
              <a:blipFill rotWithShape="0">
                <a:blip r:embed="rId2"/>
                <a:stretch>
                  <a:fillRect l="-2000" t="-1145"/>
                </a:stretch>
              </a:blipFill>
            </p:spPr>
            <p:txBody>
              <a:bodyPr/>
              <a:lstStyle/>
              <a:p>
                <a:r>
                  <a:rPr lang="en-US">
                    <a:noFill/>
                  </a:rPr>
                  <a:t> </a:t>
                </a:r>
              </a:p>
            </p:txBody>
          </p:sp>
        </mc:Fallback>
      </mc:AlternateContent>
      <p:pic>
        <p:nvPicPr>
          <p:cNvPr id="7171" name="Picture 3"/>
          <p:cNvPicPr>
            <a:picLocks noChangeAspect="1" noChangeArrowheads="1"/>
          </p:cNvPicPr>
          <p:nvPr/>
        </p:nvPicPr>
        <p:blipFill>
          <a:blip r:embed="rId3" cstate="print">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bwMode="auto">
          <a:xfrm>
            <a:off x="5791200" y="1219200"/>
            <a:ext cx="3009900" cy="4562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1013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Twitter Example</a:t>
            </a:r>
          </a:p>
        </p:txBody>
      </p:sp>
      <p:pic>
        <p:nvPicPr>
          <p:cNvPr id="7" name="Picture 6"/>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37744" y="1600200"/>
            <a:ext cx="8668512" cy="4155034"/>
          </a:xfrm>
          <a:prstGeom prst="rect">
            <a:avLst/>
          </a:prstGeom>
        </p:spPr>
      </p:pic>
    </p:spTree>
    <p:extLst>
      <p:ext uri="{BB962C8B-B14F-4D97-AF65-F5344CB8AC3E}">
        <p14:creationId xmlns:p14="http://schemas.microsoft.com/office/powerpoint/2010/main" val="1753152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Algorithms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marL="285750" indent="-285750">
                  <a:lnSpc>
                    <a:spcPct val="200000"/>
                  </a:lnSpc>
                </a:pPr>
                <a:r>
                  <a:rPr lang="en-US" b="1" dirty="0"/>
                  <a:t>Classification</a:t>
                </a:r>
              </a:p>
              <a:p>
                <a:pPr marL="685800" lvl="1">
                  <a:lnSpc>
                    <a:spcPct val="200000"/>
                  </a:lnSpc>
                </a:pPr>
                <a:r>
                  <a:rPr lang="en-US" dirty="0"/>
                  <a:t>Decision tree learning</a:t>
                </a:r>
              </a:p>
              <a:p>
                <a:pPr marL="685800" lvl="1">
                  <a:lnSpc>
                    <a:spcPct val="200000"/>
                  </a:lnSpc>
                </a:pPr>
                <a:r>
                  <a:rPr lang="en-US" dirty="0"/>
                  <a:t>Naive Bayes Classifier</a:t>
                </a:r>
              </a:p>
              <a:p>
                <a:pPr marL="685800" lvl="1">
                  <a:lnSpc>
                    <a:spcPct val="200000"/>
                  </a:lnSpc>
                </a:pPr>
                <a14:m>
                  <m:oMath xmlns:m="http://schemas.openxmlformats.org/officeDocument/2006/math">
                    <m:r>
                      <a:rPr lang="en-US" i="1" dirty="0" smtClean="0">
                        <a:latin typeface="Cambria Math" panose="02040503050406030204" pitchFamily="18" charset="0"/>
                      </a:rPr>
                      <m:t>𝑘</m:t>
                    </m:r>
                  </m:oMath>
                </a14:m>
                <a:r>
                  <a:rPr lang="en-US" dirty="0"/>
                  <a:t>-nearest neighbor classifier</a:t>
                </a:r>
              </a:p>
              <a:p>
                <a:pPr marL="685800" lvl="1">
                  <a:lnSpc>
                    <a:spcPct val="200000"/>
                  </a:lnSpc>
                </a:pPr>
                <a:r>
                  <a:rPr lang="en-US" dirty="0"/>
                  <a:t>Classification with Network information</a:t>
                </a:r>
              </a:p>
              <a:p>
                <a:pPr marL="285750">
                  <a:lnSpc>
                    <a:spcPct val="200000"/>
                  </a:lnSpc>
                </a:pPr>
                <a:r>
                  <a:rPr lang="en-US" b="1" dirty="0"/>
                  <a:t>Regression</a:t>
                </a:r>
              </a:p>
              <a:p>
                <a:pPr marL="685800" lvl="1">
                  <a:lnSpc>
                    <a:spcPct val="200000"/>
                  </a:lnSpc>
                </a:pPr>
                <a:r>
                  <a:rPr lang="en-US" dirty="0"/>
                  <a:t>Linear Regression</a:t>
                </a:r>
              </a:p>
              <a:p>
                <a:pPr marL="685800" lvl="1">
                  <a:lnSpc>
                    <a:spcPct val="200000"/>
                  </a:lnSpc>
                </a:pPr>
                <a:r>
                  <a:rPr lang="en-US" dirty="0"/>
                  <a:t>Logistic Regression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63"/>
                </a:stretch>
              </a:blipFill>
            </p:spPr>
            <p:txBody>
              <a:bodyPr/>
              <a:lstStyle/>
              <a:p>
                <a:r>
                  <a:rPr lang="en-US">
                    <a:noFill/>
                  </a:rPr>
                  <a:t> </a:t>
                </a:r>
              </a:p>
            </p:txBody>
          </p:sp>
        </mc:Fallback>
      </mc:AlternateContent>
    </p:spTree>
    <p:extLst>
      <p:ext uri="{BB962C8B-B14F-4D97-AF65-F5344CB8AC3E}">
        <p14:creationId xmlns:p14="http://schemas.microsoft.com/office/powerpoint/2010/main" val="386747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533400" y="1066800"/>
            <a:ext cx="5029200" cy="3657600"/>
          </a:xfrm>
        </p:spPr>
        <p:txBody>
          <a:bodyPr>
            <a:normAutofit fontScale="77500" lnSpcReduction="20000"/>
          </a:bodyPr>
          <a:lstStyle/>
          <a:p>
            <a:pPr marL="0" indent="0">
              <a:buNone/>
            </a:pPr>
            <a:r>
              <a:rPr lang="en-US" dirty="0"/>
              <a:t>Data production rate has increased dramatically (</a:t>
            </a:r>
            <a:r>
              <a:rPr lang="en-US" b="1" dirty="0">
                <a:solidFill>
                  <a:srgbClr val="FF0000"/>
                </a:solidFill>
              </a:rPr>
              <a:t>Big Data</a:t>
            </a:r>
            <a:r>
              <a:rPr lang="en-US" dirty="0"/>
              <a:t>) and we are able store much more data</a:t>
            </a:r>
          </a:p>
          <a:p>
            <a:pPr lvl="1"/>
            <a:r>
              <a:rPr lang="en-US" dirty="0"/>
              <a:t>E.g., purchase data, social media data, cellphone data</a:t>
            </a:r>
          </a:p>
          <a:p>
            <a:pPr lvl="1"/>
            <a:endParaRPr lang="en-US" dirty="0"/>
          </a:p>
          <a:p>
            <a:pPr marL="0" indent="0">
              <a:buNone/>
            </a:pPr>
            <a:r>
              <a:rPr lang="en-US" dirty="0"/>
              <a:t>Businesses and customers need </a:t>
            </a:r>
            <a:r>
              <a:rPr lang="en-US" u="sng" dirty="0"/>
              <a:t>useful</a:t>
            </a:r>
            <a:r>
              <a:rPr lang="en-US" dirty="0"/>
              <a:t> or </a:t>
            </a:r>
            <a:r>
              <a:rPr lang="en-US" u="sng" dirty="0"/>
              <a:t>actionable</a:t>
            </a:r>
            <a:r>
              <a:rPr lang="en-US" dirty="0"/>
              <a:t> knowledge to gain insight from raw data for various purposes</a:t>
            </a:r>
          </a:p>
          <a:p>
            <a:pPr lvl="1"/>
            <a:r>
              <a:rPr lang="en-US" dirty="0"/>
              <a:t>It’s not just searching data or databases</a:t>
            </a:r>
          </a:p>
        </p:txBody>
      </p:sp>
      <p:sp>
        <p:nvSpPr>
          <p:cNvPr id="4" name="Rectangle 3"/>
          <p:cNvSpPr/>
          <p:nvPr/>
        </p:nvSpPr>
        <p:spPr>
          <a:xfrm>
            <a:off x="533399" y="5105400"/>
            <a:ext cx="8239485"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000" b="1" dirty="0">
                <a:solidFill>
                  <a:schemeClr val="tx1"/>
                </a:solidFill>
                <a:latin typeface="Open Sans" panose="020B0606030504020204" pitchFamily="34" charset="0"/>
              </a:rPr>
              <a:t>The process of extracting useful patterns from raw data is known as </a:t>
            </a:r>
            <a:r>
              <a:rPr lang="en-US" sz="2000" b="1" dirty="0">
                <a:solidFill>
                  <a:srgbClr val="FF0000"/>
                </a:solidFill>
                <a:latin typeface="Open Sans" panose="020B0606030504020204" pitchFamily="34" charset="0"/>
              </a:rPr>
              <a:t>Knowledge Discovery in Databases (KDD)</a:t>
            </a:r>
          </a:p>
        </p:txBody>
      </p:sp>
      <p:pic>
        <p:nvPicPr>
          <p:cNvPr id="1026" name="Picture 2" descr="http://www.mrscompany.com/wp-content/uploads/2015/05/BigData-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0084" y="1066800"/>
            <a:ext cx="3352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3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Decision Tree Learning</a:t>
            </a:r>
          </a:p>
        </p:txBody>
      </p:sp>
    </p:spTree>
    <p:extLst>
      <p:ext uri="{BB962C8B-B14F-4D97-AF65-F5344CB8AC3E}">
        <p14:creationId xmlns:p14="http://schemas.microsoft.com/office/powerpoint/2010/main" val="1409456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a:t>
            </a:r>
          </a:p>
        </p:txBody>
      </p:sp>
      <p:sp>
        <p:nvSpPr>
          <p:cNvPr id="3" name="Content Placeholder 2"/>
          <p:cNvSpPr>
            <a:spLocks noGrp="1"/>
          </p:cNvSpPr>
          <p:nvPr>
            <p:ph idx="1"/>
          </p:nvPr>
        </p:nvSpPr>
        <p:spPr>
          <a:xfrm>
            <a:off x="457200" y="1066800"/>
            <a:ext cx="4267200" cy="5318760"/>
          </a:xfrm>
        </p:spPr>
        <p:txBody>
          <a:bodyPr>
            <a:normAutofit fontScale="92500" lnSpcReduction="10000"/>
          </a:bodyPr>
          <a:lstStyle/>
          <a:p>
            <a:r>
              <a:rPr lang="en-US" dirty="0"/>
              <a:t>A decision tree is learned from the dataset</a:t>
            </a:r>
          </a:p>
          <a:p>
            <a:pPr lvl="1"/>
            <a:r>
              <a:rPr lang="en-US" dirty="0"/>
              <a:t>(training data with known classes) </a:t>
            </a:r>
          </a:p>
          <a:p>
            <a:pPr lvl="1"/>
            <a:endParaRPr lang="en-US" dirty="0"/>
          </a:p>
          <a:p>
            <a:r>
              <a:rPr lang="en-US" dirty="0"/>
              <a:t>The learned tree is later applied to predict the class attribute value of new data </a:t>
            </a:r>
          </a:p>
          <a:p>
            <a:pPr lvl="1"/>
            <a:r>
              <a:rPr lang="en-US" dirty="0"/>
              <a:t>(test data with unknown classes) </a:t>
            </a:r>
          </a:p>
          <a:p>
            <a:pPr lvl="1"/>
            <a:r>
              <a:rPr lang="en-US" dirty="0"/>
              <a:t>Only the feature values are known</a:t>
            </a:r>
          </a:p>
          <a:p>
            <a:endParaRPr lang="en-US" dirty="0"/>
          </a:p>
        </p:txBody>
      </p:sp>
      <p:pic>
        <p:nvPicPr>
          <p:cNvPr id="5" name="Picture 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907" t="-1947" r="55740" b="10467"/>
          <a:stretch/>
        </p:blipFill>
        <p:spPr>
          <a:xfrm>
            <a:off x="5334000" y="3352800"/>
            <a:ext cx="2857656" cy="2581109"/>
          </a:xfrm>
          <a:prstGeom prst="rect">
            <a:avLst/>
          </a:prstGeom>
        </p:spPr>
      </p:pic>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790919" y="1064741"/>
            <a:ext cx="3943817" cy="1890370"/>
          </a:xfrm>
          <a:prstGeom prst="rect">
            <a:avLst/>
          </a:prstGeom>
        </p:spPr>
      </p:pic>
    </p:spTree>
    <p:extLst>
      <p:ext uri="{BB962C8B-B14F-4D97-AF65-F5344CB8AC3E}">
        <p14:creationId xmlns:p14="http://schemas.microsoft.com/office/powerpoint/2010/main" val="3296745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511030"/>
            <a:ext cx="6705600" cy="2990438"/>
          </a:xfrm>
          <a:prstGeom prst="rect">
            <a:avLst/>
          </a:prstGeom>
        </p:spPr>
      </p:pic>
      <p:sp>
        <p:nvSpPr>
          <p:cNvPr id="2" name="Title 1"/>
          <p:cNvSpPr>
            <a:spLocks noGrp="1"/>
          </p:cNvSpPr>
          <p:nvPr>
            <p:ph type="title"/>
          </p:nvPr>
        </p:nvSpPr>
        <p:spPr/>
        <p:txBody>
          <a:bodyPr/>
          <a:lstStyle/>
          <a:p>
            <a:r>
              <a:rPr lang="en-US" dirty="0"/>
              <a:t>Decision Tree: Example</a:t>
            </a:r>
          </a:p>
        </p:txBody>
      </p:sp>
      <p:sp>
        <p:nvSpPr>
          <p:cNvPr id="5" name="Rectangle 4"/>
          <p:cNvSpPr/>
          <p:nvPr/>
        </p:nvSpPr>
        <p:spPr>
          <a:xfrm>
            <a:off x="6059098" y="3950804"/>
            <a:ext cx="1484702" cy="369332"/>
          </a:xfrm>
          <a:prstGeom prst="rect">
            <a:avLst/>
          </a:prstGeom>
        </p:spPr>
        <p:txBody>
          <a:bodyPr wrap="none">
            <a:spAutoFit/>
          </a:bodyPr>
          <a:lstStyle/>
          <a:p>
            <a:r>
              <a:rPr lang="en-US" dirty="0">
                <a:solidFill>
                  <a:srgbClr val="FF0000"/>
                </a:solidFill>
                <a:latin typeface="Open Sans" panose="020B0606030504020204" pitchFamily="34" charset="0"/>
              </a:rPr>
              <a:t>Class Labels</a:t>
            </a:r>
          </a:p>
        </p:txBody>
      </p:sp>
      <p:cxnSp>
        <p:nvCxnSpPr>
          <p:cNvPr id="7" name="Straight Arrow Connector 6"/>
          <p:cNvCxnSpPr>
            <a:stCxn id="5" idx="2"/>
          </p:cNvCxnSpPr>
          <p:nvPr/>
        </p:nvCxnSpPr>
        <p:spPr>
          <a:xfrm>
            <a:off x="6801449" y="4320136"/>
            <a:ext cx="361351" cy="1471064"/>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flipH="1">
            <a:off x="4419600" y="4114800"/>
            <a:ext cx="1639498" cy="645110"/>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stCxn id="5" idx="0"/>
          </p:cNvCxnSpPr>
          <p:nvPr/>
        </p:nvCxnSpPr>
        <p:spPr>
          <a:xfrm flipV="1">
            <a:off x="6801449" y="3112532"/>
            <a:ext cx="1032134" cy="838272"/>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flipV="1">
            <a:off x="2529198" y="1125048"/>
            <a:ext cx="1411705" cy="2314406"/>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pic>
        <p:nvPicPr>
          <p:cNvPr id="17" name="Picture 1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477768" y="926942"/>
            <a:ext cx="5056632" cy="2423770"/>
          </a:xfrm>
          <a:prstGeom prst="rect">
            <a:avLst/>
          </a:prstGeom>
        </p:spPr>
      </p:pic>
      <p:sp>
        <p:nvSpPr>
          <p:cNvPr id="10" name="Content Placeholder 2"/>
          <p:cNvSpPr>
            <a:spLocks noGrp="1"/>
          </p:cNvSpPr>
          <p:nvPr>
            <p:ph idx="1"/>
          </p:nvPr>
        </p:nvSpPr>
        <p:spPr>
          <a:xfrm>
            <a:off x="391998" y="926942"/>
            <a:ext cx="2639568" cy="5318760"/>
          </a:xfrm>
        </p:spPr>
        <p:txBody>
          <a:bodyPr>
            <a:normAutofit/>
          </a:bodyPr>
          <a:lstStyle/>
          <a:p>
            <a:pPr marL="0" indent="0">
              <a:buNone/>
            </a:pPr>
            <a:r>
              <a:rPr lang="en-US" dirty="0"/>
              <a:t>Multiple decision trees can be learned from the same dataset</a:t>
            </a:r>
          </a:p>
        </p:txBody>
      </p:sp>
    </p:spTree>
    <p:extLst>
      <p:ext uri="{BB962C8B-B14F-4D97-AF65-F5344CB8AC3E}">
        <p14:creationId xmlns:p14="http://schemas.microsoft.com/office/powerpoint/2010/main" val="2137249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Construction</a:t>
            </a:r>
          </a:p>
        </p:txBody>
      </p:sp>
      <p:sp>
        <p:nvSpPr>
          <p:cNvPr id="3" name="Content Placeholder 2"/>
          <p:cNvSpPr>
            <a:spLocks noGrp="1"/>
          </p:cNvSpPr>
          <p:nvPr>
            <p:ph idx="1"/>
          </p:nvPr>
        </p:nvSpPr>
        <p:spPr/>
        <p:txBody>
          <a:bodyPr>
            <a:normAutofit fontScale="77500" lnSpcReduction="20000"/>
          </a:bodyPr>
          <a:lstStyle/>
          <a:p>
            <a:r>
              <a:rPr lang="en-US" dirty="0"/>
              <a:t>Decision trees are constructed recursively</a:t>
            </a:r>
          </a:p>
          <a:p>
            <a:pPr lvl="1"/>
            <a:r>
              <a:rPr lang="en-US" dirty="0"/>
              <a:t>A top-down greedy approach in which features are sequentially selected.</a:t>
            </a:r>
          </a:p>
          <a:p>
            <a:endParaRPr lang="en-US" dirty="0"/>
          </a:p>
          <a:p>
            <a:r>
              <a:rPr lang="en-US" dirty="0"/>
              <a:t>After selecting a feature for each node, </a:t>
            </a:r>
          </a:p>
          <a:p>
            <a:pPr lvl="1"/>
            <a:r>
              <a:rPr lang="en-US" dirty="0"/>
              <a:t>based on its attribute values, different branches are created.</a:t>
            </a:r>
          </a:p>
          <a:p>
            <a:endParaRPr lang="en-US" dirty="0"/>
          </a:p>
          <a:p>
            <a:r>
              <a:rPr lang="en-US" dirty="0"/>
              <a:t>The training set is then partitioned into subsets based on the feature values, </a:t>
            </a:r>
          </a:p>
          <a:p>
            <a:pPr lvl="1"/>
            <a:r>
              <a:rPr lang="en-US" dirty="0"/>
              <a:t>each of which fall under the respective feature value branch; </a:t>
            </a:r>
          </a:p>
          <a:p>
            <a:pPr lvl="1"/>
            <a:r>
              <a:rPr lang="en-US" dirty="0"/>
              <a:t>The process is continued for these subsets and other nodes</a:t>
            </a:r>
          </a:p>
          <a:p>
            <a:endParaRPr lang="en-US" dirty="0"/>
          </a:p>
          <a:p>
            <a:r>
              <a:rPr lang="en-US" dirty="0"/>
              <a:t>When selecting features, we prefer features that partition the set of instances into subsets that are more </a:t>
            </a:r>
            <a:r>
              <a:rPr lang="en-US" b="1" dirty="0"/>
              <a:t>pure</a:t>
            </a:r>
            <a:r>
              <a:rPr lang="en-US" dirty="0"/>
              <a:t>. </a:t>
            </a:r>
          </a:p>
          <a:p>
            <a:endParaRPr lang="en-US" dirty="0"/>
          </a:p>
          <a:p>
            <a:r>
              <a:rPr lang="en-US" dirty="0"/>
              <a:t>A pure subset has instances that all have the same class attribute value.</a:t>
            </a:r>
          </a:p>
        </p:txBody>
      </p:sp>
    </p:spTree>
    <p:extLst>
      <p:ext uri="{BB962C8B-B14F-4D97-AF65-F5344CB8AC3E}">
        <p14:creationId xmlns:p14="http://schemas.microsoft.com/office/powerpoint/2010/main" val="3484659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Construction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fontScale="77500" lnSpcReduction="20000"/>
              </a:bodyPr>
              <a:lstStyle/>
              <a:p>
                <a:r>
                  <a:rPr lang="en-US" dirty="0"/>
                  <a:t>When reaching pure (or highly pure) subsets under a branch, </a:t>
                </a:r>
              </a:p>
              <a:p>
                <a:pPr lvl="1"/>
                <a:r>
                  <a:rPr lang="en-US" dirty="0"/>
                  <a:t>the decision tree construction process no longer partitions the subset, </a:t>
                </a:r>
              </a:p>
              <a:p>
                <a:pPr lvl="1"/>
                <a:r>
                  <a:rPr lang="en-US" dirty="0"/>
                  <a:t>creates a leaf under the branch, and </a:t>
                </a:r>
              </a:p>
              <a:p>
                <a:pPr lvl="1"/>
                <a:r>
                  <a:rPr lang="en-US" dirty="0"/>
                  <a:t>assigns the class attribute value (or the majority class attribute value) for subset instances as the leaf’s predicted class attribute value</a:t>
                </a:r>
              </a:p>
              <a:p>
                <a:endParaRPr lang="en-US" dirty="0"/>
              </a:p>
              <a:p>
                <a:r>
                  <a:rPr lang="en-US" dirty="0"/>
                  <a:t>To measure purity we can use/minimize entropy. </a:t>
                </a:r>
              </a:p>
              <a:p>
                <a:endParaRPr lang="en-US" dirty="0"/>
              </a:p>
              <a:p>
                <a:r>
                  <a:rPr lang="en-US" dirty="0"/>
                  <a:t>Over a subset of training instances, </a:t>
                </a:r>
                <a14:m>
                  <m:oMath xmlns:m="http://schemas.openxmlformats.org/officeDocument/2006/math">
                    <m:r>
                      <a:rPr lang="en-US" i="1" dirty="0" smtClean="0">
                        <a:latin typeface="Cambria Math" panose="02040503050406030204" pitchFamily="18" charset="0"/>
                      </a:rPr>
                      <m:t>𝑇</m:t>
                    </m:r>
                  </m:oMath>
                </a14:m>
                <a:r>
                  <a:rPr lang="en-US" dirty="0"/>
                  <a:t>, with a binary class attribute (values in {+,-}), the entropy of </a:t>
                </a:r>
                <a14:m>
                  <m:oMath xmlns:m="http://schemas.openxmlformats.org/officeDocument/2006/math">
                    <m:r>
                      <a:rPr lang="en-US" i="1" dirty="0" smtClean="0">
                        <a:latin typeface="Cambria Math" panose="02040503050406030204" pitchFamily="18" charset="0"/>
                      </a:rPr>
                      <m:t>𝑇</m:t>
                    </m:r>
                  </m:oMath>
                </a14:m>
                <a:r>
                  <a:rPr lang="en-US" dirty="0"/>
                  <a:t> is defined as:</a:t>
                </a:r>
              </a:p>
              <a:p>
                <a:pPr marL="0" indent="0">
                  <a:buNone/>
                </a:pPr>
                <a:endParaRPr lang="en-US" dirty="0"/>
              </a:p>
              <a:p>
                <a:pPr marL="0" indent="0">
                  <a:buNone/>
                </a:pPr>
                <a:endParaRPr lang="en-US" dirty="0"/>
              </a:p>
              <a:p>
                <a:endParaRPr lang="en-US" dirty="0"/>
              </a:p>
              <a:p>
                <a:pPr lvl="1"/>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m:t>
                        </m:r>
                      </m:sub>
                    </m:sSub>
                  </m:oMath>
                </a14:m>
                <a:r>
                  <a:rPr lang="en-US" dirty="0"/>
                  <a:t> is the proportion of positive examples in </a:t>
                </a:r>
                <a14:m>
                  <m:oMath xmlns:m="http://schemas.openxmlformats.org/officeDocument/2006/math">
                    <m:r>
                      <a:rPr lang="en-US" i="1" dirty="0" smtClean="0">
                        <a:latin typeface="Cambria Math" panose="02040503050406030204" pitchFamily="18" charset="0"/>
                      </a:rPr>
                      <m:t>𝑇</m:t>
                    </m:r>
                  </m:oMath>
                </a14:m>
                <a:endParaRPr lang="en-US" dirty="0"/>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b="0" i="1" dirty="0" smtClean="0">
                            <a:latin typeface="Cambria Math" panose="02040503050406030204" pitchFamily="18" charset="0"/>
                          </a:rPr>
                          <m:t>−</m:t>
                        </m:r>
                      </m:sub>
                    </m:sSub>
                  </m:oMath>
                </a14:m>
                <a:r>
                  <a:rPr lang="en-US" dirty="0"/>
                  <a:t> is the proportion of negative examples in </a:t>
                </a:r>
                <a14:m>
                  <m:oMath xmlns:m="http://schemas.openxmlformats.org/officeDocument/2006/math">
                    <m:r>
                      <a:rPr lang="en-US" i="1" dirty="0" smtClean="0">
                        <a:latin typeface="Cambria Math" panose="02040503050406030204" pitchFamily="18" charset="0"/>
                      </a:rPr>
                      <m:t>𝑇</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3"/>
                <a:stretch>
                  <a:fillRect l="-772" t="-1947" r="-112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05000" y="4572000"/>
            <a:ext cx="6021324" cy="379476"/>
          </a:xfrm>
          <a:prstGeom prst="rect">
            <a:avLst/>
          </a:prstGeom>
        </p:spPr>
      </p:pic>
    </p:spTree>
    <p:extLst>
      <p:ext uri="{BB962C8B-B14F-4D97-AF65-F5344CB8AC3E}">
        <p14:creationId xmlns:p14="http://schemas.microsoft.com/office/powerpoint/2010/main" val="1064345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Example</a:t>
            </a:r>
          </a:p>
        </p:txBody>
      </p:sp>
      <mc:AlternateContent xmlns:mc="http://schemas.openxmlformats.org/markup-compatibility/2006" xmlns:a14="http://schemas.microsoft.com/office/drawing/2010/main">
        <mc:Choice Requires="a14">
          <p:sp>
            <p:nvSpPr>
              <p:cNvPr id="4" name="Rectangle 3"/>
              <p:cNvSpPr/>
              <p:nvPr/>
            </p:nvSpPr>
            <p:spPr>
              <a:xfrm>
                <a:off x="342900" y="1185208"/>
                <a:ext cx="8458200" cy="1938992"/>
              </a:xfrm>
              <a:prstGeom prst="rect">
                <a:avLst/>
              </a:prstGeom>
            </p:spPr>
            <p:txBody>
              <a:bodyPr wrap="square">
                <a:spAutoFit/>
              </a:bodyPr>
              <a:lstStyle/>
              <a:p>
                <a:r>
                  <a:rPr lang="en-US" sz="2400" dirty="0">
                    <a:latin typeface="Open Sans" panose="020B0606030504020204" pitchFamily="34" charset="0"/>
                  </a:rPr>
                  <a:t>Assume there is a subset </a:t>
                </a:r>
                <a14:m>
                  <m:oMath xmlns:m="http://schemas.openxmlformats.org/officeDocument/2006/math">
                    <m:r>
                      <a:rPr lang="en-US" sz="2400" i="1" dirty="0" smtClean="0">
                        <a:latin typeface="Cambria Math" panose="02040503050406030204" pitchFamily="18" charset="0"/>
                      </a:rPr>
                      <m:t>𝑇</m:t>
                    </m:r>
                    <m:r>
                      <a:rPr lang="en-US" sz="2400" i="1" dirty="0">
                        <a:latin typeface="Cambria Math" panose="02040503050406030204" pitchFamily="18" charset="0"/>
                      </a:rPr>
                      <m:t> </m:t>
                    </m:r>
                  </m:oMath>
                </a14:m>
                <a:r>
                  <a:rPr lang="en-US" sz="2400" dirty="0">
                    <a:latin typeface="Open Sans" panose="020B0606030504020204" pitchFamily="34" charset="0"/>
                  </a:rPr>
                  <a:t>that has 10 instances: </a:t>
                </a:r>
              </a:p>
              <a:p>
                <a:pPr marL="800100" lvl="1" indent="-342900">
                  <a:buFont typeface="Arial" panose="020B0604020202020204" pitchFamily="34" charset="0"/>
                  <a:buChar char="•"/>
                </a:pPr>
                <a:r>
                  <a:rPr lang="en-US" sz="2400" dirty="0">
                    <a:latin typeface="Open Sans" panose="020B0606030504020204" pitchFamily="34" charset="0"/>
                  </a:rPr>
                  <a:t>Seven instances have a </a:t>
                </a:r>
                <a:r>
                  <a:rPr lang="en-US" sz="2400" dirty="0">
                    <a:solidFill>
                      <a:srgbClr val="FF0000"/>
                    </a:solidFill>
                    <a:latin typeface="Open Sans" panose="020B0606030504020204" pitchFamily="34" charset="0"/>
                  </a:rPr>
                  <a:t>positive</a:t>
                </a:r>
                <a:r>
                  <a:rPr lang="en-US" sz="2400" dirty="0">
                    <a:latin typeface="Open Sans" panose="020B0606030504020204" pitchFamily="34" charset="0"/>
                  </a:rPr>
                  <a:t> class attribute value</a:t>
                </a:r>
              </a:p>
              <a:p>
                <a:pPr marL="800100" lvl="1" indent="-342900">
                  <a:buFont typeface="Arial" panose="020B0604020202020204" pitchFamily="34" charset="0"/>
                  <a:buChar char="•"/>
                </a:pPr>
                <a:r>
                  <a:rPr lang="en-US" sz="2400" dirty="0">
                    <a:latin typeface="Open Sans" panose="020B0606030504020204" pitchFamily="34" charset="0"/>
                  </a:rPr>
                  <a:t>Three have a </a:t>
                </a:r>
                <a:r>
                  <a:rPr lang="en-US" sz="2400" dirty="0">
                    <a:solidFill>
                      <a:srgbClr val="1923F3"/>
                    </a:solidFill>
                    <a:latin typeface="Open Sans" panose="020B0606030504020204" pitchFamily="34" charset="0"/>
                  </a:rPr>
                  <a:t>negative</a:t>
                </a:r>
                <a:r>
                  <a:rPr lang="en-US" sz="2400" dirty="0">
                    <a:latin typeface="Open Sans" panose="020B0606030504020204" pitchFamily="34" charset="0"/>
                  </a:rPr>
                  <a:t> class attribute value </a:t>
                </a:r>
              </a:p>
              <a:p>
                <a:pPr marL="800100" lvl="1" indent="-342900">
                  <a:buFont typeface="Arial" panose="020B0604020202020204" pitchFamily="34" charset="0"/>
                  <a:buChar char="•"/>
                </a:pPr>
                <a:r>
                  <a:rPr lang="en-US" sz="2400" dirty="0">
                    <a:latin typeface="Open Sans" panose="020B0606030504020204" pitchFamily="34" charset="0"/>
                  </a:rPr>
                  <a:t>Denote </a:t>
                </a:r>
                <a14:m>
                  <m:oMath xmlns:m="http://schemas.openxmlformats.org/officeDocument/2006/math">
                    <m:r>
                      <a:rPr lang="en-US" sz="2400" i="1" dirty="0" smtClean="0">
                        <a:latin typeface="Cambria Math" panose="02040503050406030204" pitchFamily="18" charset="0"/>
                      </a:rPr>
                      <m:t>𝑇</m:t>
                    </m:r>
                    <m:r>
                      <a:rPr lang="en-US" sz="2400" i="1" dirty="0" smtClean="0">
                        <a:latin typeface="Cambria Math" panose="02040503050406030204" pitchFamily="18" charset="0"/>
                      </a:rPr>
                      <m:t> </m:t>
                    </m:r>
                  </m:oMath>
                </a14:m>
                <a:r>
                  <a:rPr lang="en-US" sz="2400" dirty="0">
                    <a:latin typeface="Open Sans" panose="020B0606030504020204" pitchFamily="34" charset="0"/>
                  </a:rPr>
                  <a:t>as [</a:t>
                </a:r>
                <a:r>
                  <a:rPr lang="en-US" sz="2400" dirty="0">
                    <a:solidFill>
                      <a:srgbClr val="FF0000"/>
                    </a:solidFill>
                    <a:latin typeface="Open Sans" panose="020B0606030504020204" pitchFamily="34" charset="0"/>
                  </a:rPr>
                  <a:t>7+</a:t>
                </a:r>
                <a:r>
                  <a:rPr lang="en-US" sz="2400" dirty="0">
                    <a:latin typeface="Open Sans" panose="020B0606030504020204" pitchFamily="34" charset="0"/>
                  </a:rPr>
                  <a:t>,  </a:t>
                </a:r>
                <a:r>
                  <a:rPr lang="en-US" sz="2400" dirty="0">
                    <a:solidFill>
                      <a:srgbClr val="1923F3"/>
                    </a:solidFill>
                    <a:latin typeface="Open Sans" panose="020B0606030504020204" pitchFamily="34" charset="0"/>
                  </a:rPr>
                  <a:t>3-</a:t>
                </a:r>
                <a:r>
                  <a:rPr lang="en-US" sz="2400" dirty="0">
                    <a:latin typeface="Open Sans" panose="020B0606030504020204" pitchFamily="34" charset="0"/>
                  </a:rPr>
                  <a:t>]</a:t>
                </a:r>
              </a:p>
              <a:p>
                <a:pPr marL="800100" lvl="1" indent="-342900">
                  <a:buFont typeface="Arial" panose="020B0604020202020204" pitchFamily="34" charset="0"/>
                  <a:buChar char="•"/>
                </a:pPr>
                <a:r>
                  <a:rPr lang="en-US" sz="2400" dirty="0">
                    <a:latin typeface="Open Sans" panose="020B0606030504020204" pitchFamily="34" charset="0"/>
                  </a:rPr>
                  <a:t>The entropy for subset </a:t>
                </a:r>
                <a14:m>
                  <m:oMath xmlns:m="http://schemas.openxmlformats.org/officeDocument/2006/math">
                    <m:r>
                      <a:rPr lang="en-US" sz="2400" i="1" dirty="0" smtClean="0">
                        <a:latin typeface="Cambria Math" panose="02040503050406030204" pitchFamily="18" charset="0"/>
                      </a:rPr>
                      <m:t>𝑇</m:t>
                    </m:r>
                    <m:r>
                      <a:rPr lang="en-US" sz="2400" i="1" dirty="0" smtClean="0">
                        <a:latin typeface="Cambria Math" panose="02040503050406030204" pitchFamily="18" charset="0"/>
                      </a:rPr>
                      <m:t> </m:t>
                    </m:r>
                  </m:oMath>
                </a14:m>
                <a:r>
                  <a:rPr lang="en-US" sz="2400" dirty="0">
                    <a:latin typeface="Open Sans" panose="020B0606030504020204" pitchFamily="34" charset="0"/>
                  </a:rPr>
                  <a:t>is</a:t>
                </a:r>
              </a:p>
            </p:txBody>
          </p:sp>
        </mc:Choice>
        <mc:Fallback xmlns="">
          <p:sp>
            <p:nvSpPr>
              <p:cNvPr id="4" name="Rectangle 3"/>
              <p:cNvSpPr>
                <a:spLocks noRot="1" noChangeAspect="1" noMove="1" noResize="1" noEditPoints="1" noAdjustHandles="1" noChangeArrowheads="1" noChangeShapeType="1" noTextEdit="1"/>
              </p:cNvSpPr>
              <p:nvPr/>
            </p:nvSpPr>
            <p:spPr>
              <a:xfrm>
                <a:off x="342900" y="1185208"/>
                <a:ext cx="8458200" cy="1938992"/>
              </a:xfrm>
              <a:prstGeom prst="rect">
                <a:avLst/>
              </a:prstGeom>
              <a:blipFill rotWithShape="0">
                <a:blip r:embed="rId3"/>
                <a:stretch>
                  <a:fillRect l="-1081" t="-2508" b="-5956"/>
                </a:stretch>
              </a:blipFill>
            </p:spPr>
            <p:txBody>
              <a:bodyPr/>
              <a:lstStyle/>
              <a:p>
                <a:r>
                  <a:rPr lang="en-US">
                    <a:noFill/>
                  </a:rPr>
                  <a:t> </a:t>
                </a:r>
              </a:p>
            </p:txBody>
          </p:sp>
        </mc:Fallback>
      </mc:AlternateContent>
      <p:sp>
        <p:nvSpPr>
          <p:cNvPr id="5" name="Rectangle 4"/>
          <p:cNvSpPr/>
          <p:nvPr/>
        </p:nvSpPr>
        <p:spPr>
          <a:xfrm>
            <a:off x="320246" y="4191000"/>
            <a:ext cx="8686800" cy="2308324"/>
          </a:xfrm>
          <a:prstGeom prst="rect">
            <a:avLst/>
          </a:prstGeom>
        </p:spPr>
        <p:txBody>
          <a:bodyPr wrap="square">
            <a:spAutoFit/>
          </a:bodyPr>
          <a:lstStyle/>
          <a:p>
            <a:r>
              <a:rPr lang="en-US" sz="2400" dirty="0">
                <a:latin typeface="Open Sans" panose="020B0606030504020204" pitchFamily="34" charset="0"/>
              </a:rPr>
              <a:t>In a pure subset, all instances have the same class attribute value (</a:t>
            </a:r>
            <a:r>
              <a:rPr lang="en-US" sz="2400" b="1" dirty="0">
                <a:solidFill>
                  <a:srgbClr val="FF0000"/>
                </a:solidFill>
                <a:latin typeface="Open Sans" panose="020B0606030504020204" pitchFamily="34" charset="0"/>
              </a:rPr>
              <a:t>entropy is 0</a:t>
            </a:r>
            <a:r>
              <a:rPr lang="en-US" sz="2400" dirty="0">
                <a:latin typeface="Open Sans" panose="020B0606030504020204" pitchFamily="34" charset="0"/>
              </a:rPr>
              <a:t>)</a:t>
            </a:r>
          </a:p>
          <a:p>
            <a:r>
              <a:rPr lang="en-US" sz="2400" dirty="0">
                <a:latin typeface="Open Sans" panose="020B0606030504020204" pitchFamily="34" charset="0"/>
              </a:rPr>
              <a:t> </a:t>
            </a:r>
          </a:p>
          <a:p>
            <a:r>
              <a:rPr lang="en-US" sz="2400" dirty="0">
                <a:latin typeface="Open Sans" panose="020B0606030504020204" pitchFamily="34" charset="0"/>
              </a:rPr>
              <a:t>If the subset contains an unequal number of positive and negative instances</a:t>
            </a:r>
          </a:p>
          <a:p>
            <a:pPr marL="914400" lvl="1" indent="-457200">
              <a:buFont typeface="Arial" panose="020B0604020202020204" pitchFamily="34" charset="0"/>
              <a:buChar char="•"/>
            </a:pPr>
            <a:r>
              <a:rPr lang="en-US" sz="2400" dirty="0">
                <a:latin typeface="Open Sans" panose="020B0606030504020204" pitchFamily="34" charset="0"/>
              </a:rPr>
              <a:t>The entropy is between 0 and 1.</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26414" y="3352800"/>
            <a:ext cx="7203186" cy="466344"/>
          </a:xfrm>
          <a:prstGeom prst="rect">
            <a:avLst/>
          </a:prstGeom>
        </p:spPr>
      </p:pic>
    </p:spTree>
    <p:extLst>
      <p:ext uri="{BB962C8B-B14F-4D97-AF65-F5344CB8AC3E}">
        <p14:creationId xmlns:p14="http://schemas.microsoft.com/office/powerpoint/2010/main" val="2961886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Naïve Bayes Learning</a:t>
            </a:r>
          </a:p>
        </p:txBody>
      </p:sp>
    </p:spTree>
    <p:extLst>
      <p:ext uri="{BB962C8B-B14F-4D97-AF65-F5344CB8AC3E}">
        <p14:creationId xmlns:p14="http://schemas.microsoft.com/office/powerpoint/2010/main" val="181024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For two random variables </a:t>
                </a:r>
                <a14:m>
                  <m:oMath xmlns:m="http://schemas.openxmlformats.org/officeDocument/2006/math">
                    <m:r>
                      <a:rPr lang="en-US" b="1" i="1" dirty="0" smtClean="0">
                        <a:latin typeface="Cambria Math" panose="02040503050406030204" pitchFamily="18" charset="0"/>
                      </a:rPr>
                      <m:t>𝑿</m:t>
                    </m:r>
                    <m:r>
                      <a:rPr lang="en-US" i="1" dirty="0">
                        <a:latin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rPr>
                      <m:t>𝑌</m:t>
                    </m:r>
                  </m:oMath>
                </a14:m>
                <a:r>
                  <a:rPr lang="en-US" dirty="0"/>
                  <a:t>, Bayes theorem states that,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481" t="-1145"/>
                </a:stretch>
              </a:blipFill>
            </p:spPr>
            <p:txBody>
              <a:bodyPr/>
              <a:lstStyle/>
              <a:p>
                <a:r>
                  <a:rPr lang="en-US">
                    <a:noFill/>
                  </a:rPr>
                  <a:t> </a:t>
                </a:r>
              </a:p>
            </p:txBody>
          </p:sp>
        </mc:Fallback>
      </mc:AlternateContent>
      <p:sp>
        <p:nvSpPr>
          <p:cNvPr id="4" name="Rectangle 3"/>
          <p:cNvSpPr/>
          <p:nvPr/>
        </p:nvSpPr>
        <p:spPr>
          <a:xfrm>
            <a:off x="2343375" y="3234934"/>
            <a:ext cx="1614545" cy="369332"/>
          </a:xfrm>
          <a:prstGeom prst="rect">
            <a:avLst/>
          </a:prstGeom>
        </p:spPr>
        <p:txBody>
          <a:bodyPr wrap="none">
            <a:spAutoFit/>
          </a:bodyPr>
          <a:lstStyle/>
          <a:p>
            <a:r>
              <a:rPr lang="en-US" dirty="0">
                <a:latin typeface="Open Sans" panose="020B0606030504020204" pitchFamily="34" charset="0"/>
              </a:rPr>
              <a:t>class variable</a:t>
            </a:r>
          </a:p>
        </p:txBody>
      </p:sp>
      <p:sp>
        <p:nvSpPr>
          <p:cNvPr id="5" name="Rectangle 4"/>
          <p:cNvSpPr/>
          <p:nvPr/>
        </p:nvSpPr>
        <p:spPr>
          <a:xfrm>
            <a:off x="4603028" y="3239592"/>
            <a:ext cx="2446695" cy="369332"/>
          </a:xfrm>
          <a:prstGeom prst="rect">
            <a:avLst/>
          </a:prstGeom>
        </p:spPr>
        <p:txBody>
          <a:bodyPr wrap="none">
            <a:spAutoFit/>
          </a:bodyPr>
          <a:lstStyle/>
          <a:p>
            <a:r>
              <a:rPr lang="en-US" dirty="0">
                <a:latin typeface="Open Sans" panose="020B0606030504020204" pitchFamily="34" charset="0"/>
              </a:rPr>
              <a:t>the instance features</a:t>
            </a:r>
          </a:p>
        </p:txBody>
      </p:sp>
      <p:cxnSp>
        <p:nvCxnSpPr>
          <p:cNvPr id="7" name="Straight Arrow Connector 6"/>
          <p:cNvCxnSpPr>
            <a:stCxn id="4" idx="0"/>
          </p:cNvCxnSpPr>
          <p:nvPr/>
        </p:nvCxnSpPr>
        <p:spPr>
          <a:xfrm flipH="1" flipV="1">
            <a:off x="3124200" y="2641885"/>
            <a:ext cx="26448" cy="593049"/>
          </a:xfrm>
          <a:prstGeom prst="straightConnector1">
            <a:avLst/>
          </a:prstGeom>
          <a:ln w="38100">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flipH="1" flipV="1">
            <a:off x="3629169" y="2581139"/>
            <a:ext cx="1361933" cy="673690"/>
          </a:xfrm>
          <a:prstGeom prst="straightConnector1">
            <a:avLst/>
          </a:prstGeom>
          <a:ln w="38100">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211872" y="3832986"/>
                <a:ext cx="4485523" cy="369332"/>
              </a:xfrm>
              <a:prstGeom prst="rect">
                <a:avLst/>
              </a:prstGeom>
            </p:spPr>
            <p:txBody>
              <a:bodyPr wrap="none">
                <a:spAutoFit/>
              </a:bodyPr>
              <a:lstStyle/>
              <a:p>
                <a:r>
                  <a:rPr lang="en-US" dirty="0">
                    <a:latin typeface="Open Sans" panose="020B0606030504020204" pitchFamily="34" charset="0"/>
                  </a:rPr>
                  <a:t>Then class attribute value for instance </a:t>
                </a:r>
                <a14:m>
                  <m:oMath xmlns:m="http://schemas.openxmlformats.org/officeDocument/2006/math">
                    <m:r>
                      <a:rPr lang="en-US" b="1" i="1" dirty="0" smtClean="0">
                        <a:latin typeface="Cambria Math" panose="02040503050406030204" pitchFamily="18" charset="0"/>
                      </a:rPr>
                      <m:t>𝑿</m:t>
                    </m:r>
                  </m:oMath>
                </a14:m>
                <a:endParaRPr lang="en-US" b="1" dirty="0">
                  <a:latin typeface="Open Sans" panose="020B0606030504020204"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211872" y="3832986"/>
                <a:ext cx="4485523" cy="369332"/>
              </a:xfrm>
              <a:prstGeom prst="rect">
                <a:avLst/>
              </a:prstGeom>
              <a:blipFill rotWithShape="0">
                <a:blip r:embed="rId5"/>
                <a:stretch>
                  <a:fillRect l="-1223" t="-10000" b="-26667"/>
                </a:stretch>
              </a:blipFill>
            </p:spPr>
            <p:txBody>
              <a:bodyPr/>
              <a:lstStyle/>
              <a:p>
                <a:r>
                  <a:rPr lang="en-US">
                    <a:noFill/>
                  </a:rPr>
                  <a:t> </a:t>
                </a:r>
              </a:p>
            </p:txBody>
          </p:sp>
        </mc:Fallback>
      </mc:AlternateContent>
      <p:sp>
        <p:nvSpPr>
          <p:cNvPr id="13" name="Rectangle 12"/>
          <p:cNvSpPr/>
          <p:nvPr/>
        </p:nvSpPr>
        <p:spPr>
          <a:xfrm>
            <a:off x="211872" y="4343400"/>
            <a:ext cx="3140928" cy="923330"/>
          </a:xfrm>
          <a:prstGeom prst="rect">
            <a:avLst/>
          </a:prstGeom>
        </p:spPr>
        <p:txBody>
          <a:bodyPr wrap="square">
            <a:spAutoFit/>
          </a:bodyPr>
          <a:lstStyle/>
          <a:p>
            <a:r>
              <a:rPr lang="en-US" dirty="0">
                <a:latin typeface="Open Sans" panose="020B0606030504020204" pitchFamily="34" charset="0"/>
              </a:rPr>
              <a:t>We assume that features are independent given the class attribute</a:t>
            </a:r>
          </a:p>
        </p:txBody>
      </p:sp>
      <p:sp>
        <p:nvSpPr>
          <p:cNvPr id="19" name="Right Arrow 18"/>
          <p:cNvSpPr/>
          <p:nvPr/>
        </p:nvSpPr>
        <p:spPr>
          <a:xfrm>
            <a:off x="3095769" y="5997962"/>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cxnSp>
        <p:nvCxnSpPr>
          <p:cNvPr id="21" name="Straight Arrow Connector 20"/>
          <p:cNvCxnSpPr/>
          <p:nvPr/>
        </p:nvCxnSpPr>
        <p:spPr>
          <a:xfrm>
            <a:off x="1524000" y="5220278"/>
            <a:ext cx="5982" cy="700046"/>
          </a:xfrm>
          <a:prstGeom prst="straightConnector1">
            <a:avLst/>
          </a:prstGeom>
          <a:ln w="38100">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pic>
        <p:nvPicPr>
          <p:cNvPr id="4099"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1100" y="3830573"/>
            <a:ext cx="2631491" cy="4298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7920" y="4425186"/>
            <a:ext cx="2933307" cy="6883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4497" y="5729312"/>
            <a:ext cx="4100513" cy="781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608171" y="2151669"/>
            <a:ext cx="3673143" cy="582857"/>
          </a:xfrm>
          <a:prstGeom prst="rect">
            <a:avLst/>
          </a:prstGeom>
        </p:spPr>
      </p:pic>
      <p:pic>
        <p:nvPicPr>
          <p:cNvPr id="17" name="Picture 1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1200" y="5991543"/>
            <a:ext cx="2681905" cy="292571"/>
          </a:xfrm>
          <a:prstGeom prst="rect">
            <a:avLst/>
          </a:prstGeom>
        </p:spPr>
      </p:pic>
    </p:spTree>
    <p:extLst>
      <p:ext uri="{BB962C8B-B14F-4D97-AF65-F5344CB8AC3E}">
        <p14:creationId xmlns:p14="http://schemas.microsoft.com/office/powerpoint/2010/main" val="3127296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NBC: An Example</a:t>
            </a:r>
          </a:p>
        </p:txBody>
      </p:sp>
      <p:pic>
        <p:nvPicPr>
          <p:cNvPr id="14339" name="Picture 3 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3064254"/>
            <a:ext cx="4114800" cy="12433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341" name="Picture 5 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3067560"/>
            <a:ext cx="4038600" cy="19948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3810000" y="5338284"/>
            <a:ext cx="914400" cy="630671"/>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flipH="1">
            <a:off x="6051233" y="5045157"/>
            <a:ext cx="1447800" cy="1002282"/>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5125" idx="3"/>
            <a:endCxn id="14344" idx="1"/>
          </p:cNvCxnSpPr>
          <p:nvPr/>
        </p:nvCxnSpPr>
        <p:spPr>
          <a:xfrm>
            <a:off x="6317933" y="6197555"/>
            <a:ext cx="1069287" cy="10624"/>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pic>
        <p:nvPicPr>
          <p:cNvPr id="14344" name="Picture 8"/>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87220" y="6091757"/>
            <a:ext cx="1223380" cy="2328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4" name="Picture 4 1"/>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1216" y="4321971"/>
            <a:ext cx="3092543" cy="1016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5" name="Picture 5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5968955"/>
            <a:ext cx="174593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3800" y="959227"/>
            <a:ext cx="5878400" cy="1984000"/>
          </a:xfrm>
          <a:prstGeom prst="rect">
            <a:avLst/>
          </a:prstGeom>
        </p:spPr>
      </p:pic>
    </p:spTree>
    <p:extLst>
      <p:ext uri="{BB962C8B-B14F-4D97-AF65-F5344CB8AC3E}">
        <p14:creationId xmlns:p14="http://schemas.microsoft.com/office/powerpoint/2010/main" val="47560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nodeType="afterEffect">
                                  <p:stCondLst>
                                    <p:cond delay="0"/>
                                  </p:stCondLst>
                                  <p:childTnLst>
                                    <p:set>
                                      <p:cBhvr>
                                        <p:cTn id="21" dur="1" fill="hold">
                                          <p:stCondLst>
                                            <p:cond delay="0"/>
                                          </p:stCondLst>
                                        </p:cTn>
                                        <p:tgtEl>
                                          <p:spTgt spid="14344"/>
                                        </p:tgtEl>
                                        <p:attrNameLst>
                                          <p:attrName>style.visibility</p:attrName>
                                        </p:attrNameLst>
                                      </p:cBhvr>
                                      <p:to>
                                        <p:strVal val="visible"/>
                                      </p:to>
                                    </p:set>
                                    <p:animEffect transition="in" filter="fade">
                                      <p:cBhvr>
                                        <p:cTn id="22" dur="500"/>
                                        <p:tgtEl>
                                          <p:spTgt spid="14344"/>
                                        </p:tgtEl>
                                      </p:cBhvr>
                                    </p:animEffect>
                                  </p:childTnLst>
                                </p:cTn>
                              </p:par>
                              <p:par>
                                <p:cTn id="23" presetID="1" presetClass="entr" presetSubtype="0" fill="hold" nodeType="withEffect">
                                  <p:stCondLst>
                                    <p:cond delay="0"/>
                                  </p:stCondLst>
                                  <p:childTnLst>
                                    <p:set>
                                      <p:cBhvr>
                                        <p:cTn id="24"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Nearest Neighbor Classifier</a:t>
            </a:r>
          </a:p>
        </p:txBody>
      </p:sp>
    </p:spTree>
    <p:extLst>
      <p:ext uri="{BB962C8B-B14F-4D97-AF65-F5344CB8AC3E}">
        <p14:creationId xmlns:p14="http://schemas.microsoft.com/office/powerpoint/2010/main" val="175485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KDD Process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 y="1394864"/>
            <a:ext cx="8992744" cy="3941327"/>
          </a:xfrm>
          <a:prstGeom prst="rect">
            <a:avLst/>
          </a:prstGeom>
        </p:spPr>
      </p:pic>
    </p:spTree>
    <p:extLst>
      <p:ext uri="{BB962C8B-B14F-4D97-AF65-F5344CB8AC3E}">
        <p14:creationId xmlns:p14="http://schemas.microsoft.com/office/powerpoint/2010/main" val="2051644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14:m>
                  <m:oMath xmlns:m="http://schemas.openxmlformats.org/officeDocument/2006/math">
                    <m:r>
                      <a:rPr lang="en-US" i="1" dirty="0" smtClean="0">
                        <a:latin typeface="Cambria Math" panose="02040503050406030204" pitchFamily="18" charset="0"/>
                      </a:rPr>
                      <m:t>𝑘</m:t>
                    </m:r>
                  </m:oMath>
                </a14:m>
                <a:r>
                  <a:rPr lang="en-US" dirty="0"/>
                  <a:t>-nearest neighbor or </a:t>
                </a:r>
                <a14:m>
                  <m:oMath xmlns:m="http://schemas.openxmlformats.org/officeDocument/2006/math">
                    <m:r>
                      <a:rPr lang="en-US" i="1" dirty="0" smtClean="0">
                        <a:latin typeface="Cambria Math" panose="02040503050406030204" pitchFamily="18" charset="0"/>
                      </a:rPr>
                      <m:t>𝑘</m:t>
                    </m:r>
                  </m:oMath>
                </a14:m>
                <a:r>
                  <a:rPr lang="en-US" dirty="0"/>
                  <a:t>-NN, </a:t>
                </a:r>
              </a:p>
              <a:p>
                <a:pPr lvl="1"/>
                <a:r>
                  <a:rPr lang="en-US" dirty="0"/>
                  <a:t>Utilizes the neighbors of an instance to perform classification. </a:t>
                </a:r>
              </a:p>
              <a:p>
                <a:endParaRPr lang="en-US" dirty="0"/>
              </a:p>
              <a:p>
                <a:r>
                  <a:rPr lang="en-US" dirty="0"/>
                  <a:t>It uses the </a:t>
                </a:r>
                <a14:m>
                  <m:oMath xmlns:m="http://schemas.openxmlformats.org/officeDocument/2006/math">
                    <m:r>
                      <a:rPr lang="en-US" i="1" dirty="0" smtClean="0">
                        <a:latin typeface="Cambria Math" panose="02040503050406030204" pitchFamily="18" charset="0"/>
                      </a:rPr>
                      <m:t>𝑘</m:t>
                    </m:r>
                  </m:oMath>
                </a14:m>
                <a:r>
                  <a:rPr lang="en-US" dirty="0"/>
                  <a:t> nearest instances, called </a:t>
                </a:r>
                <a:r>
                  <a:rPr lang="en-US" b="1" dirty="0"/>
                  <a:t>neighbors</a:t>
                </a:r>
                <a:r>
                  <a:rPr lang="en-US" dirty="0"/>
                  <a:t>, to perform classification. </a:t>
                </a:r>
              </a:p>
              <a:p>
                <a:endParaRPr lang="en-US" dirty="0"/>
              </a:p>
              <a:p>
                <a:r>
                  <a:rPr lang="en-US" dirty="0"/>
                  <a:t>The instance being classified is assigned the label (class attribute value) that the majority of its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a:t>neighbors are assigned</a:t>
                </a:r>
              </a:p>
              <a:p>
                <a:endParaRPr lang="en-US" dirty="0"/>
              </a:p>
              <a:p>
                <a:r>
                  <a:rPr lang="en-US" dirty="0"/>
                  <a:t>When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 1</m:t>
                    </m:r>
                  </m:oMath>
                </a14:m>
                <a:r>
                  <a:rPr lang="en-US" dirty="0"/>
                  <a:t>, the closest neighbor’s label is used as the predicted label for the instance being classified</a:t>
                </a:r>
              </a:p>
              <a:p>
                <a:endParaRPr lang="en-US" dirty="0"/>
              </a:p>
              <a:p>
                <a:r>
                  <a:rPr lang="en-US" dirty="0"/>
                  <a:t>To determine the neighbors of an instance, we need to measure its distance to all other instances based on some distance metric.</a:t>
                </a:r>
              </a:p>
              <a:p>
                <a:pPr lvl="1"/>
                <a:r>
                  <a:rPr lang="en-US" dirty="0"/>
                  <a:t>Often Euclidean distance is employed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5" t="-1947" b="-344"/>
                </a:stretch>
              </a:blipFill>
            </p:spPr>
            <p:txBody>
              <a:bodyPr/>
              <a:lstStyle/>
              <a:p>
                <a:r>
                  <a:rPr lang="en-US">
                    <a:noFill/>
                  </a:rPr>
                  <a:t> </a:t>
                </a:r>
              </a:p>
            </p:txBody>
          </p:sp>
        </mc:Fallback>
      </mc:AlternateContent>
    </p:spTree>
    <p:extLst>
      <p:ext uri="{BB962C8B-B14F-4D97-AF65-F5344CB8AC3E}">
        <p14:creationId xmlns:p14="http://schemas.microsoft.com/office/powerpoint/2010/main" val="796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0" i="1" dirty="0" smtClean="0">
                        <a:latin typeface="Cambria Math" panose="02040503050406030204" pitchFamily="18" charset="0"/>
                      </a:rPr>
                      <m:t>𝑘</m:t>
                    </m:r>
                  </m:oMath>
                </a14:m>
                <a:r>
                  <a:rPr lang="en-US" dirty="0"/>
                  <a:t>-NN: Algorithm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76200" y="1600200"/>
            <a:ext cx="9105900" cy="3275504"/>
          </a:xfrm>
          <a:prstGeom prst="rect">
            <a:avLst/>
          </a:prstGeom>
        </p:spPr>
      </p:pic>
    </p:spTree>
    <p:extLst>
      <p:ext uri="{BB962C8B-B14F-4D97-AF65-F5344CB8AC3E}">
        <p14:creationId xmlns:p14="http://schemas.microsoft.com/office/powerpoint/2010/main" val="2142696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990600"/>
            <a:ext cx="4246367" cy="3953515"/>
          </a:xfrm>
          <a:prstGeom prst="rect">
            <a:avLst/>
          </a:prstGeom>
        </p:spPr>
      </p:pic>
      <mc:AlternateContent xmlns:mc="http://schemas.openxmlformats.org/markup-compatibility/2006" xmlns:a14="http://schemas.microsoft.com/office/drawing/2010/main">
        <mc:Choice Requires="a14">
          <p:sp>
            <p:nvSpPr>
              <p:cNvPr id="7" name="Title 6"/>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-NN example</a:t>
                </a:r>
              </a:p>
            </p:txBody>
          </p:sp>
        </mc:Choice>
        <mc:Fallback xmlns="">
          <p:sp>
            <p:nvSpPr>
              <p:cNvPr id="7" name="Title 6"/>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9"/>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When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=5</m:t>
                    </m:r>
                  </m:oMath>
                </a14:m>
                <a:r>
                  <a:rPr lang="en-US" dirty="0"/>
                  <a:t>, the predicted label is:</a:t>
                </a:r>
              </a:p>
              <a:p>
                <a:r>
                  <a:rPr lang="en-US" dirty="0"/>
                  <a:t>When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=9</m:t>
                    </m:r>
                  </m:oMath>
                </a14:m>
                <a:r>
                  <a:rPr lang="en-US" dirty="0"/>
                  <a:t>, the predicted label is:</a:t>
                </a:r>
              </a:p>
            </p:txBody>
          </p:sp>
        </mc:Choice>
        <mc:Fallback xmlns="">
          <p:sp>
            <p:nvSpPr>
              <p:cNvPr id="10" name="Content Placeholder 9"/>
              <p:cNvSpPr>
                <a:spLocks noGrp="1" noRot="1" noChangeAspect="1" noMove="1" noResize="1" noEditPoints="1" noAdjustHandles="1" noChangeArrowheads="1" noChangeShapeType="1" noTextEdit="1"/>
              </p:cNvSpPr>
              <p:nvPr>
                <p:ph idx="1"/>
              </p:nvPr>
            </p:nvSpPr>
            <p:spPr>
              <a:blipFill rotWithShape="0">
                <a:blip r:embed="rId4"/>
                <a:stretch>
                  <a:fillRect l="-1333" b="-344"/>
                </a:stretch>
              </a:blipFill>
            </p:spPr>
            <p:txBody>
              <a:bodyPr/>
              <a:lstStyle/>
              <a:p>
                <a:r>
                  <a:rPr lang="en-US">
                    <a:noFill/>
                  </a:rPr>
                  <a:t> </a:t>
                </a:r>
              </a:p>
            </p:txBody>
          </p:sp>
        </mc:Fallback>
      </mc:AlternateContent>
      <p:sp>
        <p:nvSpPr>
          <p:cNvPr id="2" name="Rectangle 1"/>
          <p:cNvSpPr/>
          <p:nvPr/>
        </p:nvSpPr>
        <p:spPr>
          <a:xfrm>
            <a:off x="6717640" y="5229880"/>
            <a:ext cx="389850" cy="523220"/>
          </a:xfrm>
          <a:prstGeom prst="rect">
            <a:avLst/>
          </a:prstGeom>
        </p:spPr>
        <p:txBody>
          <a:bodyPr wrap="non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a:t>
            </a:r>
            <a:endParaRPr lang="en-US" sz="40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p:cNvSpPr/>
          <p:nvPr/>
        </p:nvSpPr>
        <p:spPr>
          <a:xfrm>
            <a:off x="6717640" y="5689312"/>
            <a:ext cx="433132" cy="584775"/>
          </a:xfrm>
          <a:prstGeom prst="rect">
            <a:avLst/>
          </a:prstGeom>
        </p:spPr>
        <p:txBody>
          <a:bodyPr wrap="none">
            <a:spAutoFit/>
          </a:bodyPr>
          <a:lstStyle/>
          <a:p>
            <a:r>
              <a:rPr lang="en-US" sz="3200" dirty="0">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71353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-NN: Example 2</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2474205960"/>
              </p:ext>
            </p:extLst>
          </p:nvPr>
        </p:nvGraphicFramePr>
        <p:xfrm>
          <a:off x="152316" y="4230469"/>
          <a:ext cx="8832937" cy="2209800"/>
        </p:xfrm>
        <a:graphic>
          <a:graphicData uri="http://schemas.openxmlformats.org/drawingml/2006/table">
            <a:tbl>
              <a:tblPr>
                <a:tableStyleId>{5940675A-B579-460E-94D1-54222C63F5DA}</a:tableStyleId>
              </a:tblPr>
              <a:tblGrid>
                <a:gridCol w="1365337">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556106">
                  <a:extLst>
                    <a:ext uri="{9D8B030D-6E8A-4147-A177-3AD203B41FA5}">
                      <a16:colId xmlns:a16="http://schemas.microsoft.com/office/drawing/2014/main" val="20002"/>
                    </a:ext>
                  </a:extLst>
                </a:gridCol>
                <a:gridCol w="1187094">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575671">
                  <a:extLst>
                    <a:ext uri="{9D8B030D-6E8A-4147-A177-3AD203B41FA5}">
                      <a16:colId xmlns:a16="http://schemas.microsoft.com/office/drawing/2014/main" val="20006"/>
                    </a:ext>
                  </a:extLst>
                </a:gridCol>
                <a:gridCol w="1329329">
                  <a:extLst>
                    <a:ext uri="{9D8B030D-6E8A-4147-A177-3AD203B41FA5}">
                      <a16:colId xmlns:a16="http://schemas.microsoft.com/office/drawing/2014/main" val="20007"/>
                    </a:ext>
                  </a:extLst>
                </a:gridCol>
              </a:tblGrid>
              <a:tr h="276225">
                <a:tc>
                  <a:txBody>
                    <a:bodyPr/>
                    <a:lstStyle/>
                    <a:p>
                      <a:pPr algn="ctr" fontAlgn="b"/>
                      <a:r>
                        <a:rPr lang="en-US" sz="1400" b="1" u="none" strike="noStrike" dirty="0">
                          <a:effectLst/>
                          <a:latin typeface="Open Sans" panose="020B0606030504020204" pitchFamily="34" charset="0"/>
                        </a:rPr>
                        <a:t>Data instance</a:t>
                      </a:r>
                      <a:endParaRPr lang="en-US" sz="1400" b="1" i="0" u="none" strike="noStrike" dirty="0">
                        <a:solidFill>
                          <a:srgbClr val="000000"/>
                        </a:solidFill>
                        <a:effectLst/>
                        <a:latin typeface="Open Sans" panose="020B0606030504020204" pitchFamily="34" charset="0"/>
                      </a:endParaRPr>
                    </a:p>
                  </a:txBody>
                  <a:tcPr marL="9525" marR="9525" marT="9525" marB="0" anchor="b"/>
                </a:tc>
                <a:tc>
                  <a:txBody>
                    <a:bodyPr/>
                    <a:lstStyle/>
                    <a:p>
                      <a:pPr algn="ctr" fontAlgn="b"/>
                      <a:r>
                        <a:rPr lang="en-US" sz="1400" b="1" u="none" strike="noStrike" dirty="0">
                          <a:effectLst/>
                          <a:latin typeface="Open Sans" panose="020B0606030504020204" pitchFamily="34" charset="0"/>
                        </a:rPr>
                        <a:t>Outlook</a:t>
                      </a:r>
                      <a:endParaRPr lang="en-US" sz="1400" b="1" i="0" u="none" strike="noStrike" dirty="0">
                        <a:solidFill>
                          <a:srgbClr val="000000"/>
                        </a:solidFill>
                        <a:effectLst/>
                        <a:latin typeface="Open Sans" panose="020B0606030504020204" pitchFamily="34" charset="0"/>
                      </a:endParaRPr>
                    </a:p>
                  </a:txBody>
                  <a:tcPr marL="9525" marR="9525" marT="9525" marB="0" anchor="b"/>
                </a:tc>
                <a:tc>
                  <a:txBody>
                    <a:bodyPr/>
                    <a:lstStyle/>
                    <a:p>
                      <a:pPr algn="ctr" fontAlgn="b"/>
                      <a:r>
                        <a:rPr lang="en-US" sz="1400" b="1" u="none" strike="noStrike" dirty="0">
                          <a:effectLst/>
                          <a:latin typeface="Open Sans" panose="020B0606030504020204" pitchFamily="34" charset="0"/>
                        </a:rPr>
                        <a:t>Temperature</a:t>
                      </a:r>
                      <a:endParaRPr lang="en-US" sz="1400" b="1" i="0" u="none" strike="noStrike" dirty="0">
                        <a:solidFill>
                          <a:srgbClr val="000000"/>
                        </a:solidFill>
                        <a:effectLst/>
                        <a:latin typeface="Open Sans" panose="020B0606030504020204" pitchFamily="34" charset="0"/>
                      </a:endParaRPr>
                    </a:p>
                  </a:txBody>
                  <a:tcPr marL="9525" marR="9525" marT="9525" marB="0" anchor="b"/>
                </a:tc>
                <a:tc>
                  <a:txBody>
                    <a:bodyPr/>
                    <a:lstStyle/>
                    <a:p>
                      <a:pPr algn="ctr" fontAlgn="b"/>
                      <a:r>
                        <a:rPr lang="en-US" sz="1400" b="1" u="none" strike="noStrike" dirty="0">
                          <a:effectLst/>
                          <a:latin typeface="Open Sans" panose="020B0606030504020204" pitchFamily="34" charset="0"/>
                        </a:rPr>
                        <a:t>Humidity</a:t>
                      </a:r>
                      <a:endParaRPr lang="en-US" sz="1400" b="1" i="0" u="none" strike="noStrike" dirty="0">
                        <a:solidFill>
                          <a:srgbClr val="000000"/>
                        </a:solidFill>
                        <a:effectLst/>
                        <a:latin typeface="Open Sans" panose="020B0606030504020204" pitchFamily="34" charset="0"/>
                      </a:endParaRPr>
                    </a:p>
                  </a:txBody>
                  <a:tcPr marL="9525" marR="9525" marT="9525" marB="0" anchor="b"/>
                </a:tc>
                <a:tc>
                  <a:txBody>
                    <a:bodyPr/>
                    <a:lstStyle/>
                    <a:p>
                      <a:pPr algn="ctr" fontAlgn="b"/>
                      <a:r>
                        <a:rPr lang="en-US" sz="1400" b="1" u="none" strike="noStrike" dirty="0">
                          <a:effectLst/>
                          <a:latin typeface="Open Sans" panose="020B0606030504020204" pitchFamily="34" charset="0"/>
                        </a:rPr>
                        <a:t>Similarity</a:t>
                      </a:r>
                      <a:endParaRPr lang="en-US" sz="1400" b="1" i="0" u="none" strike="noStrike" dirty="0">
                        <a:solidFill>
                          <a:srgbClr val="000000"/>
                        </a:solidFill>
                        <a:effectLst/>
                        <a:latin typeface="Open Sans" panose="020B0606030504020204" pitchFamily="34" charset="0"/>
                      </a:endParaRPr>
                    </a:p>
                  </a:txBody>
                  <a:tcPr marL="9525" marR="9525" marT="9525" marB="0" anchor="b"/>
                </a:tc>
                <a:tc>
                  <a:txBody>
                    <a:bodyPr/>
                    <a:lstStyle/>
                    <a:p>
                      <a:pPr algn="ctr" fontAlgn="b"/>
                      <a:r>
                        <a:rPr lang="en-US" sz="1400" b="1" u="none" strike="noStrike" dirty="0">
                          <a:effectLst/>
                          <a:latin typeface="Open Sans" panose="020B0606030504020204" pitchFamily="34" charset="0"/>
                        </a:rPr>
                        <a:t>Label</a:t>
                      </a:r>
                      <a:endParaRPr lang="en-US" sz="1400" b="1" i="0" u="none" strike="noStrike" dirty="0">
                        <a:solidFill>
                          <a:srgbClr val="000000"/>
                        </a:solidFill>
                        <a:effectLst/>
                        <a:latin typeface="Open Sans" panose="020B0606030504020204" pitchFamily="34" charset="0"/>
                      </a:endParaRPr>
                    </a:p>
                  </a:txBody>
                  <a:tcPr marL="9525" marR="9525" marT="9525" marB="0" anchor="b">
                    <a:noFill/>
                  </a:tcPr>
                </a:tc>
                <a:tc>
                  <a:txBody>
                    <a:bodyPr/>
                    <a:lstStyle/>
                    <a:p>
                      <a:pPr algn="ctr" fontAlgn="b"/>
                      <a:r>
                        <a:rPr lang="en-US" sz="1400" b="1" u="none" strike="noStrike" dirty="0">
                          <a:effectLst/>
                          <a:latin typeface="Open Sans" panose="020B0606030504020204" pitchFamily="34" charset="0"/>
                        </a:rPr>
                        <a:t>K</a:t>
                      </a:r>
                      <a:endParaRPr lang="en-US" sz="1400" b="1" i="0" u="none" strike="noStrike" dirty="0">
                        <a:solidFill>
                          <a:srgbClr val="000000"/>
                        </a:solidFill>
                        <a:effectLst/>
                        <a:latin typeface="Open Sans" panose="020B0606030504020204" pitchFamily="34" charset="0"/>
                      </a:endParaRPr>
                    </a:p>
                  </a:txBody>
                  <a:tcPr marL="9525" marR="9525" marT="9525" marB="0" anchor="b">
                    <a:solidFill>
                      <a:srgbClr val="FFFF00"/>
                    </a:solidFill>
                  </a:tcPr>
                </a:tc>
                <a:tc>
                  <a:txBody>
                    <a:bodyPr/>
                    <a:lstStyle/>
                    <a:p>
                      <a:pPr algn="ctr" fontAlgn="b"/>
                      <a:r>
                        <a:rPr lang="en-US" sz="1400" b="1" u="none" strike="noStrike" dirty="0">
                          <a:effectLst/>
                          <a:latin typeface="Open Sans" panose="020B0606030504020204" pitchFamily="34" charset="0"/>
                        </a:rPr>
                        <a:t>Prediction</a:t>
                      </a:r>
                      <a:endParaRPr lang="en-US" sz="1400" b="1" i="0" u="none" strike="noStrike" dirty="0">
                        <a:solidFill>
                          <a:srgbClr val="000000"/>
                        </a:solidFill>
                        <a:effectLst/>
                        <a:latin typeface="Open Sans" panose="020B0606030504020204" pitchFamily="34" charset="0"/>
                      </a:endParaRPr>
                    </a:p>
                  </a:txBody>
                  <a:tcPr marL="9525" marR="9525" marT="9525" marB="0" anchor="b">
                    <a:solidFill>
                      <a:srgbClr val="00B0F0"/>
                    </a:solidFill>
                  </a:tcPr>
                </a:tc>
                <a:extLst>
                  <a:ext uri="{0D108BD9-81ED-4DB2-BD59-A6C34878D82A}">
                    <a16:rowId xmlns:a16="http://schemas.microsoft.com/office/drawing/2014/main" val="10000"/>
                  </a:ext>
                </a:extLst>
              </a:tr>
              <a:tr h="276225">
                <a:tc>
                  <a:txBody>
                    <a:bodyPr/>
                    <a:lstStyle/>
                    <a:p>
                      <a:pPr algn="ctr" fontAlgn="ctr"/>
                      <a:r>
                        <a:rPr lang="en-US" sz="1400" u="none" strike="noStrike" dirty="0">
                          <a:effectLst/>
                          <a:latin typeface="Open Sans" panose="020B0606030504020204" pitchFamily="34" charset="0"/>
                        </a:rPr>
                        <a:t>2</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3</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N</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N</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1"/>
                  </a:ext>
                </a:extLst>
              </a:tr>
              <a:tr h="276225">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2</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N</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2</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N</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2"/>
                  </a:ext>
                </a:extLst>
              </a:tr>
              <a:tr h="276225">
                <a:tc>
                  <a:txBody>
                    <a:bodyPr/>
                    <a:lstStyle/>
                    <a:p>
                      <a:pPr algn="ctr" fontAlgn="ctr"/>
                      <a:r>
                        <a:rPr lang="en-US" sz="1400" u="none" strike="noStrike" dirty="0">
                          <a:effectLst/>
                          <a:latin typeface="Open Sans" panose="020B0606030504020204" pitchFamily="34" charset="0"/>
                        </a:rPr>
                        <a:t>4</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2</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Y</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3</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N</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3"/>
                  </a:ext>
                </a:extLst>
              </a:tr>
              <a:tr h="276225">
                <a:tc>
                  <a:txBody>
                    <a:bodyPr/>
                    <a:lstStyle/>
                    <a:p>
                      <a:pPr algn="ctr" fontAlgn="ctr"/>
                      <a:r>
                        <a:rPr lang="en-US" sz="1400" u="none" strike="noStrike" dirty="0">
                          <a:effectLst/>
                          <a:latin typeface="Open Sans" panose="020B0606030504020204" pitchFamily="34" charset="0"/>
                        </a:rPr>
                        <a:t>3</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Y</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4</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4"/>
                  </a:ext>
                </a:extLst>
              </a:tr>
              <a:tr h="276225">
                <a:tc>
                  <a:txBody>
                    <a:bodyPr/>
                    <a:lstStyle/>
                    <a:p>
                      <a:pPr algn="ctr" fontAlgn="ctr"/>
                      <a:r>
                        <a:rPr lang="en-US" sz="1400" u="none" strike="noStrike" dirty="0">
                          <a:effectLst/>
                          <a:latin typeface="Open Sans" panose="020B0606030504020204" pitchFamily="34" charset="0"/>
                        </a:rPr>
                        <a:t>5</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1</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Y</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5</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Y</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5"/>
                  </a:ext>
                </a:extLst>
              </a:tr>
              <a:tr h="276225">
                <a:tc>
                  <a:txBody>
                    <a:bodyPr/>
                    <a:lstStyle/>
                    <a:p>
                      <a:pPr algn="ctr" fontAlgn="ctr"/>
                      <a:r>
                        <a:rPr lang="en-US" sz="1400" u="none" strike="noStrike" dirty="0">
                          <a:effectLst/>
                          <a:latin typeface="Open Sans" panose="020B0606030504020204" pitchFamily="34" charset="0"/>
                        </a:rPr>
                        <a:t>6</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N</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6</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6"/>
                  </a:ext>
                </a:extLst>
              </a:tr>
              <a:tr h="276225">
                <a:tc>
                  <a:txBody>
                    <a:bodyPr/>
                    <a:lstStyle/>
                    <a:p>
                      <a:pPr algn="ctr" fontAlgn="ctr"/>
                      <a:r>
                        <a:rPr lang="en-US" sz="1400" u="none" strike="noStrike" dirty="0">
                          <a:effectLst/>
                          <a:latin typeface="Open Sans" panose="020B0606030504020204" pitchFamily="34" charset="0"/>
                        </a:rPr>
                        <a:t>7</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0</a:t>
                      </a:r>
                      <a:endParaRPr lang="en-US" sz="1400" b="0" i="0" u="none" strike="noStrike" dirty="0">
                        <a:solidFill>
                          <a:srgbClr val="000000"/>
                        </a:solidFill>
                        <a:effectLst/>
                        <a:latin typeface="Open Sans" panose="020B0606030504020204" pitchFamily="34" charset="0"/>
                      </a:endParaRPr>
                    </a:p>
                  </a:txBody>
                  <a:tcPr marL="9525" marR="9525" marT="9525" marB="0" anchor="ctr"/>
                </a:tc>
                <a:tc>
                  <a:txBody>
                    <a:bodyPr/>
                    <a:lstStyle/>
                    <a:p>
                      <a:pPr algn="ctr" fontAlgn="ctr"/>
                      <a:r>
                        <a:rPr lang="en-US" sz="1400" u="none" strike="noStrike" dirty="0">
                          <a:effectLst/>
                          <a:latin typeface="Open Sans" panose="020B0606030504020204" pitchFamily="34" charset="0"/>
                        </a:rPr>
                        <a:t>Y</a:t>
                      </a:r>
                      <a:endParaRPr lang="en-US" sz="1400" b="0" i="0" u="none" strike="noStrike" dirty="0">
                        <a:solidFill>
                          <a:srgbClr val="000000"/>
                        </a:solidFill>
                        <a:effectLst/>
                        <a:latin typeface="Open Sans" panose="020B0606030504020204" pitchFamily="34" charset="0"/>
                      </a:endParaRPr>
                    </a:p>
                  </a:txBody>
                  <a:tcPr marL="9525" marR="9525" marT="9525" marB="0" anchor="ctr">
                    <a:noFill/>
                  </a:tcPr>
                </a:tc>
                <a:tc>
                  <a:txBody>
                    <a:bodyPr/>
                    <a:lstStyle/>
                    <a:p>
                      <a:pPr algn="ctr" fontAlgn="ctr"/>
                      <a:r>
                        <a:rPr lang="en-US" sz="1400" u="none" strike="noStrike" dirty="0">
                          <a:effectLst/>
                          <a:latin typeface="Open Sans" panose="020B0606030504020204" pitchFamily="34" charset="0"/>
                        </a:rPr>
                        <a:t>7</a:t>
                      </a:r>
                      <a:endParaRPr lang="en-US" sz="1400" b="0" i="0" u="none" strike="noStrike" dirty="0">
                        <a:solidFill>
                          <a:srgbClr val="000000"/>
                        </a:solidFill>
                        <a:effectLst/>
                        <a:latin typeface="Open Sans" panose="020B0606030504020204" pitchFamily="34" charset="0"/>
                      </a:endParaRPr>
                    </a:p>
                  </a:txBody>
                  <a:tcPr marL="9525" marR="9525" marT="9525" marB="0" anchor="ctr">
                    <a:solidFill>
                      <a:srgbClr val="FFFF00"/>
                    </a:solidFill>
                  </a:tcPr>
                </a:tc>
                <a:tc>
                  <a:txBody>
                    <a:bodyPr/>
                    <a:lstStyle/>
                    <a:p>
                      <a:pPr algn="ctr" fontAlgn="ctr"/>
                      <a:r>
                        <a:rPr lang="en-US" sz="1400" b="1" u="none" strike="noStrike" dirty="0">
                          <a:effectLst/>
                          <a:latin typeface="Open Sans" panose="020B0606030504020204" pitchFamily="34" charset="0"/>
                        </a:rPr>
                        <a:t>Y</a:t>
                      </a:r>
                      <a:endParaRPr lang="en-US" sz="1400" b="1" i="0" u="none" strike="noStrike" dirty="0">
                        <a:solidFill>
                          <a:srgbClr val="000000"/>
                        </a:solidFill>
                        <a:effectLst/>
                        <a:latin typeface="Open Sans" panose="020B0606030504020204" pitchFamily="34" charset="0"/>
                      </a:endParaRPr>
                    </a:p>
                  </a:txBody>
                  <a:tcPr marL="9525" marR="9525" marT="9525" marB="0" anchor="ctr">
                    <a:solidFill>
                      <a:srgbClr val="00B0F0"/>
                    </a:solidFill>
                  </a:tcPr>
                </a:tc>
                <a:extLst>
                  <a:ext uri="{0D108BD9-81ED-4DB2-BD59-A6C34878D82A}">
                    <a16:rowId xmlns:a16="http://schemas.microsoft.com/office/drawing/2014/main" val="10007"/>
                  </a:ext>
                </a:extLst>
              </a:tr>
            </a:tbl>
          </a:graphicData>
        </a:graphic>
      </p:graphicFrame>
      <p:sp>
        <p:nvSpPr>
          <p:cNvPr id="3" name="Rectangle 2"/>
          <p:cNvSpPr/>
          <p:nvPr/>
        </p:nvSpPr>
        <p:spPr>
          <a:xfrm>
            <a:off x="152316" y="3468469"/>
            <a:ext cx="7859844" cy="646331"/>
          </a:xfrm>
          <a:prstGeom prst="rect">
            <a:avLst/>
          </a:prstGeom>
        </p:spPr>
        <p:txBody>
          <a:bodyPr wrap="none">
            <a:spAutoFit/>
          </a:bodyPr>
          <a:lstStyle/>
          <a:p>
            <a:r>
              <a:rPr lang="en-US" b="1" dirty="0">
                <a:latin typeface="Open Sans" panose="020B0606030504020204" pitchFamily="34" charset="0"/>
              </a:rPr>
              <a:t>Similarity between row 8 and other data instances;</a:t>
            </a:r>
            <a:endParaRPr lang="en-US" dirty="0">
              <a:latin typeface="Open Sans" panose="020B0606030504020204" pitchFamily="34" charset="0"/>
            </a:endParaRPr>
          </a:p>
          <a:p>
            <a:r>
              <a:rPr lang="en-US" dirty="0">
                <a:latin typeface="Open Sans" panose="020B0606030504020204" pitchFamily="34" charset="0"/>
              </a:rPr>
              <a:t>(Similarity = 1 if attributes have the same value, otherwise similarity = 0)</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29584" y="1161334"/>
            <a:ext cx="5878400" cy="1984000"/>
          </a:xfrm>
          <a:prstGeom prst="rect">
            <a:avLst/>
          </a:prstGeom>
        </p:spPr>
      </p:pic>
    </p:spTree>
    <p:extLst>
      <p:ext uri="{BB962C8B-B14F-4D97-AF65-F5344CB8AC3E}">
        <p14:creationId xmlns:p14="http://schemas.microsoft.com/office/powerpoint/2010/main" val="388253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Classification with </a:t>
            </a:r>
            <a:br>
              <a:rPr lang="en-US" dirty="0"/>
            </a:br>
            <a:r>
              <a:rPr lang="en-US" dirty="0"/>
              <a:t>Network Information</a:t>
            </a:r>
          </a:p>
        </p:txBody>
      </p:sp>
    </p:spTree>
    <p:extLst>
      <p:ext uri="{BB962C8B-B14F-4D97-AF65-F5344CB8AC3E}">
        <p14:creationId xmlns:p14="http://schemas.microsoft.com/office/powerpoint/2010/main" val="2395324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with Network Information</a:t>
            </a:r>
          </a:p>
        </p:txBody>
      </p:sp>
      <p:sp>
        <p:nvSpPr>
          <p:cNvPr id="3" name="Content Placeholder 2"/>
          <p:cNvSpPr>
            <a:spLocks noGrp="1"/>
          </p:cNvSpPr>
          <p:nvPr>
            <p:ph idx="1"/>
          </p:nvPr>
        </p:nvSpPr>
        <p:spPr/>
        <p:txBody>
          <a:bodyPr>
            <a:normAutofit fontScale="77500" lnSpcReduction="20000"/>
          </a:bodyPr>
          <a:lstStyle/>
          <a:p>
            <a:r>
              <a:rPr lang="en-US" dirty="0"/>
              <a:t>Consider a friendship network on social media and a product being marketed to this network. </a:t>
            </a:r>
          </a:p>
          <a:p>
            <a:endParaRPr lang="en-US" dirty="0"/>
          </a:p>
          <a:p>
            <a:r>
              <a:rPr lang="en-US" dirty="0"/>
              <a:t>The product seller wants to know who the potential buyers are for this product. </a:t>
            </a:r>
          </a:p>
          <a:p>
            <a:endParaRPr lang="en-US" dirty="0"/>
          </a:p>
          <a:p>
            <a:r>
              <a:rPr lang="en-US" dirty="0"/>
              <a:t>Assume we are given the network with the list of individuals that decided to buy or not buy the product. Our goal is to predict the decision for the undecided individuals.</a:t>
            </a:r>
          </a:p>
          <a:p>
            <a:endParaRPr lang="en-US" dirty="0"/>
          </a:p>
          <a:p>
            <a:r>
              <a:rPr lang="en-US" dirty="0"/>
              <a:t>This problem can be formulated as a classification problem based on features gathered from individuals. </a:t>
            </a:r>
          </a:p>
          <a:p>
            <a:endParaRPr lang="en-US" dirty="0"/>
          </a:p>
          <a:p>
            <a:r>
              <a:rPr lang="en-US" dirty="0"/>
              <a:t>However, in this case, we have additional friendship information that may be helpful in building better classification models</a:t>
            </a:r>
          </a:p>
        </p:txBody>
      </p:sp>
    </p:spTree>
    <p:extLst>
      <p:ext uri="{BB962C8B-B14F-4D97-AF65-F5344CB8AC3E}">
        <p14:creationId xmlns:p14="http://schemas.microsoft.com/office/powerpoint/2010/main" val="2366045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with Network 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denote the label for node </a:t>
                </a:r>
                <a14:m>
                  <m:oMath xmlns:m="http://schemas.openxmlformats.org/officeDocument/2006/math">
                    <m:r>
                      <a:rPr lang="en-US" i="1" dirty="0" smtClean="0">
                        <a:latin typeface="Cambria Math" panose="02040503050406030204" pitchFamily="18" charset="0"/>
                      </a:rPr>
                      <m:t>𝑖</m:t>
                    </m:r>
                  </m:oMath>
                </a14:m>
                <a:r>
                  <a:rPr lang="en-US" dirty="0"/>
                  <a:t>. </a:t>
                </a:r>
              </a:p>
              <a:p>
                <a:r>
                  <a:rPr lang="en-US" dirty="0"/>
                  <a:t>We can assume that </a:t>
                </a:r>
              </a:p>
              <a:p>
                <a:endParaRPr lang="en-US" dirty="0"/>
              </a:p>
              <a:p>
                <a:endParaRPr lang="en-US" dirty="0"/>
              </a:p>
              <a:p>
                <a:r>
                  <a:rPr lang="en-US" dirty="0"/>
                  <a:t>How can we estimate </a:t>
                </a:r>
                <a14:m>
                  <m:oMath xmlns:m="http://schemas.openxmlformats.org/officeDocument/2006/math">
                    <m:r>
                      <m:rPr>
                        <m:sty m:val="p"/>
                      </m:rPr>
                      <a:rPr lang="en-US" smtClean="0">
                        <a:latin typeface="Cambria Math" panose="02040503050406030204" pitchFamily="18" charset="0"/>
                      </a:rPr>
                      <m:t>P</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=1|</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m:t>
                            </m:r>
                          </m:sub>
                        </m:sSub>
                      </m:e>
                    </m:d>
                    <m:r>
                      <a:rPr lang="en-US" b="0" i="1" smtClean="0">
                        <a:latin typeface="Cambria Math" panose="02040503050406030204" pitchFamily="18" charset="0"/>
                      </a:rPr>
                      <m:t>)</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a:stretch>
              </a:blipFill>
            </p:spPr>
            <p:txBody>
              <a:bodyPr/>
              <a:lstStyle/>
              <a:p>
                <a:r>
                  <a:rPr lang="en-US">
                    <a:noFill/>
                  </a:rPr>
                  <a:t> </a:t>
                </a:r>
              </a:p>
            </p:txBody>
          </p:sp>
        </mc:Fallback>
      </mc:AlternateContent>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1979" y="1268653"/>
            <a:ext cx="4060041" cy="1992918"/>
          </a:xfrm>
          <a:prstGeom prst="rect">
            <a:avLst/>
          </a:prstGeom>
        </p:spPr>
      </p:pic>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16276" y="5105400"/>
            <a:ext cx="4711446" cy="379476"/>
          </a:xfrm>
          <a:prstGeom prst="rect">
            <a:avLst/>
          </a:prstGeom>
        </p:spPr>
      </p:pic>
    </p:spTree>
    <p:extLst>
      <p:ext uri="{BB962C8B-B14F-4D97-AF65-F5344CB8AC3E}">
        <p14:creationId xmlns:p14="http://schemas.microsoft.com/office/powerpoint/2010/main" val="4252610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Weighted-vote Relational-Neighbor (wvRN)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fontScale="92500"/>
              </a:bodyPr>
              <a:lstStyle/>
              <a:p>
                <a:pPr marL="0" indent="0">
                  <a:buNone/>
                </a:pPr>
                <a:r>
                  <a:rPr lang="en-US" dirty="0"/>
                  <a:t>wvRN provides an approach to estimate </a:t>
                </a:r>
                <a14:m>
                  <m:oMath xmlns:m="http://schemas.openxmlformats.org/officeDocument/2006/math">
                    <m:r>
                      <m:rPr>
                        <m:sty m:val="p"/>
                      </m:rPr>
                      <a:rPr lang="en-US">
                        <a:latin typeface="Cambria Math" panose="02040503050406030204" pitchFamily="18" charset="0"/>
                      </a:rPr>
                      <m:t>P</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=1|</m:t>
                    </m:r>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r>
                      <a:rPr lang="en-US" i="1">
                        <a:latin typeface="Cambria Math" panose="02040503050406030204" pitchFamily="18" charset="0"/>
                      </a:rPr>
                      <m:t>)</m:t>
                    </m:r>
                  </m:oMath>
                </a14:m>
                <a:endParaRPr lang="en-US" dirty="0"/>
              </a:p>
              <a:p>
                <a:r>
                  <a:rPr lang="en-US" dirty="0"/>
                  <a:t>In wvRN, to find the label of a node, we compute a weighted vote among its neighbors</a:t>
                </a:r>
              </a:p>
              <a:p>
                <a:endParaRPr lang="en-US" dirty="0"/>
              </a:p>
              <a:p>
                <a:endParaRPr lang="en-US" dirty="0"/>
              </a:p>
              <a:p>
                <a:endParaRPr lang="en-US" dirty="0"/>
              </a:p>
              <a:p>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=1|</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𝑖</m:t>
                            </m:r>
                          </m:sub>
                        </m:sSub>
                      </m:e>
                    </m:d>
                    <m:r>
                      <a:rPr lang="en-US" b="0" i="1" smtClean="0">
                        <a:latin typeface="Cambria Math" panose="02040503050406030204" pitchFamily="18" charset="0"/>
                      </a:rPr>
                      <m:t>)</m:t>
                    </m:r>
                  </m:oMath>
                </a14:m>
                <a:r>
                  <a:rPr lang="en-US" dirty="0"/>
                  <a:t> is only calculated for unlabeled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’s</a:t>
                </a:r>
              </a:p>
              <a:p>
                <a:endParaRPr lang="en-US" dirty="0"/>
              </a:p>
              <a:p>
                <a:r>
                  <a:rPr lang="en-US" dirty="0"/>
                  <a:t>We need to compute these probabilities using </a:t>
                </a:r>
                <a:r>
                  <a:rPr lang="en-US" b="1" dirty="0"/>
                  <a:t>some order </a:t>
                </a:r>
                <a:r>
                  <a:rPr lang="en-US" dirty="0"/>
                  <a:t>until convergence [i.e., they don’t change]</a:t>
                </a:r>
              </a:p>
              <a:p>
                <a:pPr lvl="1"/>
                <a:r>
                  <a:rPr lang="en-US" dirty="0"/>
                  <a:t>What happens for different orders?</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3"/>
                <a:stretch>
                  <a:fillRect l="-1263" t="-1031" r="-632"/>
                </a:stretch>
              </a:blipFill>
            </p:spPr>
            <p:txBody>
              <a:bodyPr/>
              <a:lstStyle/>
              <a:p>
                <a:r>
                  <a:rPr lang="en-US">
                    <a:noFill/>
                  </a:rPr>
                  <a:t> </a:t>
                </a:r>
              </a:p>
            </p:txBody>
          </p:sp>
        </mc:Fallback>
      </mc:AlternateContent>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98804" y="2667000"/>
            <a:ext cx="7546391" cy="453695"/>
          </a:xfrm>
          <a:prstGeom prst="rect">
            <a:avLst/>
          </a:prstGeom>
        </p:spPr>
      </p:pic>
    </p:spTree>
    <p:extLst>
      <p:ext uri="{BB962C8B-B14F-4D97-AF65-F5344CB8AC3E}">
        <p14:creationId xmlns:p14="http://schemas.microsoft.com/office/powerpoint/2010/main" val="109254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wvRN example</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374" y="990600"/>
            <a:ext cx="4060041" cy="1992918"/>
          </a:xfrm>
          <a:prstGeom prst="rect">
            <a:avLst/>
          </a:prstGeom>
        </p:spPr>
      </p:pic>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384" y="1394069"/>
            <a:ext cx="2275332" cy="1011936"/>
          </a:xfrm>
          <a:prstGeom prst="rect">
            <a:avLst/>
          </a:prstGeom>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65404" y="3048000"/>
            <a:ext cx="6978396" cy="2302764"/>
          </a:xfrm>
          <a:prstGeom prst="rect">
            <a:avLst/>
          </a:prstGeom>
        </p:spPr>
      </p:pic>
      <p:pic>
        <p:nvPicPr>
          <p:cNvPr id="18" name="Picture 1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33400" y="5353812"/>
            <a:ext cx="4105656" cy="1123188"/>
          </a:xfrm>
          <a:prstGeom prst="rect">
            <a:avLst/>
          </a:prstGeom>
        </p:spPr>
      </p:pic>
    </p:spTree>
    <p:extLst>
      <p:ext uri="{BB962C8B-B14F-4D97-AF65-F5344CB8AC3E}">
        <p14:creationId xmlns:p14="http://schemas.microsoft.com/office/powerpoint/2010/main" val="295976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724400" y="1524000"/>
            <a:ext cx="3983736" cy="477621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2514600"/>
            <a:ext cx="4060041" cy="1992918"/>
          </a:xfrm>
          <a:prstGeom prst="rect">
            <a:avLst/>
          </a:prstGeom>
        </p:spPr>
      </p:pic>
      <p:sp>
        <p:nvSpPr>
          <p:cNvPr id="2" name="Title 1"/>
          <p:cNvSpPr>
            <a:spLocks noGrp="1"/>
          </p:cNvSpPr>
          <p:nvPr>
            <p:ph type="title"/>
          </p:nvPr>
        </p:nvSpPr>
        <p:spPr/>
        <p:txBody>
          <a:bodyPr/>
          <a:lstStyle/>
          <a:p>
            <a:r>
              <a:rPr lang="en-US" dirty="0"/>
              <a:t>wvRN example</a:t>
            </a:r>
          </a:p>
        </p:txBody>
      </p:sp>
    </p:spTree>
    <p:extLst>
      <p:ext uri="{BB962C8B-B14F-4D97-AF65-F5344CB8AC3E}">
        <p14:creationId xmlns:p14="http://schemas.microsoft.com/office/powerpoint/2010/main" val="2789222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Collecting Data on Social Media</a:t>
            </a:r>
          </a:p>
        </p:txBody>
      </p:sp>
      <p:sp>
        <p:nvSpPr>
          <p:cNvPr id="3" name="Content Placeholder 2"/>
          <p:cNvSpPr>
            <a:spLocks noGrp="1"/>
          </p:cNvSpPr>
          <p:nvPr>
            <p:ph idx="1"/>
          </p:nvPr>
        </p:nvSpPr>
        <p:spPr/>
        <p:txBody>
          <a:bodyPr/>
          <a:lstStyle/>
          <a:p>
            <a:r>
              <a:rPr lang="en-US" dirty="0"/>
              <a:t>Collect Raw Data</a:t>
            </a:r>
          </a:p>
          <a:p>
            <a:pPr lvl="1"/>
            <a:r>
              <a:rPr lang="en-US" dirty="0"/>
              <a:t>Use site provided APIs </a:t>
            </a:r>
          </a:p>
          <a:p>
            <a:pPr lvl="2"/>
            <a:r>
              <a:rPr lang="en-US" dirty="0"/>
              <a:t>Flickr’s: https://www.flickr.com/services/api/</a:t>
            </a:r>
          </a:p>
          <a:p>
            <a:pPr lvl="1"/>
            <a:r>
              <a:rPr lang="en-US" dirty="0"/>
              <a:t>Scrape information directly</a:t>
            </a:r>
          </a:p>
          <a:p>
            <a:pPr lvl="1"/>
            <a:endParaRPr lang="en-US" dirty="0"/>
          </a:p>
          <a:p>
            <a:r>
              <a:rPr lang="en-US" dirty="0"/>
              <a:t>Use Provided Repositories</a:t>
            </a:r>
          </a:p>
          <a:p>
            <a:pPr lvl="1"/>
            <a:r>
              <a:rPr lang="en-US" dirty="0">
                <a:hlinkClick r:id="rId2"/>
              </a:rPr>
              <a:t>http://socialcomputing.asu.edu</a:t>
            </a:r>
            <a:endParaRPr lang="en-US" dirty="0"/>
          </a:p>
          <a:p>
            <a:pPr lvl="1"/>
            <a:r>
              <a:rPr lang="en-US" dirty="0">
                <a:hlinkClick r:id="rId3"/>
              </a:rPr>
              <a:t>http://snap.Stanford.edu</a:t>
            </a:r>
            <a:endParaRPr lang="en-US" dirty="0"/>
          </a:p>
          <a:p>
            <a:pPr lvl="1"/>
            <a:r>
              <a:rPr lang="en-US" dirty="0">
                <a:hlinkClick r:id="rId4"/>
              </a:rPr>
              <a:t>https://github.com/caesar0301/awesome-public-datasets</a:t>
            </a:r>
            <a:endParaRPr lang="en-US" dirty="0"/>
          </a:p>
          <a:p>
            <a:pPr lvl="1"/>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3854115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dirty="0"/>
          </a:p>
        </p:txBody>
      </p:sp>
      <p:sp>
        <p:nvSpPr>
          <p:cNvPr id="4" name="Title 3"/>
          <p:cNvSpPr>
            <a:spLocks noGrp="1"/>
          </p:cNvSpPr>
          <p:nvPr>
            <p:ph type="title"/>
          </p:nvPr>
        </p:nvSpPr>
        <p:spPr/>
        <p:txBody>
          <a:bodyPr/>
          <a:lstStyle/>
          <a:p>
            <a:r>
              <a:rPr lang="en-US" dirty="0"/>
              <a:t>Regression</a:t>
            </a:r>
          </a:p>
        </p:txBody>
      </p:sp>
    </p:spTree>
    <p:extLst>
      <p:ext uri="{BB962C8B-B14F-4D97-AF65-F5344CB8AC3E}">
        <p14:creationId xmlns:p14="http://schemas.microsoft.com/office/powerpoint/2010/main" val="4258703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61334"/>
                <a:ext cx="4419600" cy="2286000"/>
              </a:xfrm>
            </p:spPr>
            <p:txBody>
              <a:bodyPr>
                <a:normAutofit fontScale="92500" lnSpcReduction="20000"/>
              </a:bodyPr>
              <a:lstStyle/>
              <a:p>
                <a:pPr marL="0" indent="0">
                  <a:buNone/>
                </a:pPr>
                <a:r>
                  <a:rPr lang="en-US" dirty="0"/>
                  <a:t>In regression,</a:t>
                </a:r>
              </a:p>
              <a:p>
                <a:r>
                  <a:rPr lang="en-US" dirty="0"/>
                  <a:t>Class values are real numbers as class values</a:t>
                </a:r>
              </a:p>
              <a:p>
                <a:pPr lvl="1"/>
                <a:r>
                  <a:rPr lang="en-US" dirty="0"/>
                  <a:t>In classification, class values are categorical</a:t>
                </a:r>
              </a:p>
              <a:p>
                <a:pPr marL="0" indent="0" algn="ct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61334"/>
                <a:ext cx="4419600" cy="2286000"/>
              </a:xfrm>
              <a:blipFill rotWithShape="0">
                <a:blip r:embed="rId2"/>
                <a:stretch>
                  <a:fillRect l="-2483" t="-56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729859" y="3871529"/>
                <a:ext cx="2209800" cy="1008546"/>
              </a:xfrm>
              <a:prstGeom prst="rect">
                <a:avLst/>
              </a:prstGeom>
            </p:spPr>
            <p:txBody>
              <a:bodyPr wrap="square">
                <a:spAutoFit/>
              </a:bodyPr>
              <a:lstStyle/>
              <a:p>
                <a:pPr algn="ctr"/>
                <a:r>
                  <a:rPr lang="en-US" sz="2000" b="1" dirty="0">
                    <a:latin typeface="Open Sans" panose="020B0606030504020204" pitchFamily="34" charset="0"/>
                  </a:rPr>
                  <a:t>Features</a:t>
                </a:r>
                <a:r>
                  <a:rPr lang="en-US" sz="2000" dirty="0">
                    <a:latin typeface="Open Sans" panose="020B0606030504020204" pitchFamily="34" charset="0"/>
                  </a:rPr>
                  <a:t> (regressors)</a:t>
                </a:r>
              </a:p>
              <a:p>
                <a:pPr algn="ct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𝑋</m:t>
                      </m:r>
                      <m:r>
                        <a:rPr lang="en-US" sz="2000" b="0" i="1" dirty="0" smtClean="0">
                          <a:latin typeface="Cambria Math" panose="02040503050406030204" pitchFamily="18" charset="0"/>
                        </a:rPr>
                        <m:t>=(</m:t>
                      </m:r>
                      <m:r>
                        <a:rPr lang="en-US" sz="2000" i="1" dirty="0" smtClean="0">
                          <a:latin typeface="Cambria Math" panose="02040503050406030204" pitchFamily="18" charset="0"/>
                        </a:rPr>
                        <m:t>𝑥</m:t>
                      </m:r>
                      <m:r>
                        <a:rPr lang="en-US" sz="2000" i="1" baseline="-25000" dirty="0" smtClean="0">
                          <a:latin typeface="Cambria Math" panose="02040503050406030204" pitchFamily="18" charset="0"/>
                        </a:rPr>
                        <m:t>1</m:t>
                      </m:r>
                      <m:r>
                        <a:rPr lang="en-US" sz="2000" i="1" dirty="0" smtClean="0">
                          <a:latin typeface="Cambria Math" panose="02040503050406030204" pitchFamily="18" charset="0"/>
                        </a:rPr>
                        <m:t>, </m:t>
                      </m:r>
                      <m:r>
                        <a:rPr lang="en-US" sz="2000" i="1" dirty="0" smtClean="0">
                          <a:latin typeface="Cambria Math" panose="02040503050406030204" pitchFamily="18" charset="0"/>
                        </a:rPr>
                        <m:t>𝑥</m:t>
                      </m:r>
                      <m:r>
                        <a:rPr lang="en-US" sz="2000" i="1" baseline="-25000" dirty="0" smtClean="0">
                          <a:latin typeface="Cambria Math" panose="02040503050406030204" pitchFamily="18" charset="0"/>
                        </a:rPr>
                        <m:t>2</m:t>
                      </m:r>
                      <m:r>
                        <a:rPr lang="en-US" sz="2000" i="1" dirty="0" smtClean="0">
                          <a:latin typeface="Cambria Math" panose="02040503050406030204" pitchFamily="18" charset="0"/>
                        </a:rPr>
                        <m:t>, …,</m:t>
                      </m:r>
                      <m:r>
                        <a:rPr lang="en-US" sz="2000" i="1" dirty="0">
                          <a:latin typeface="Cambria Math" panose="02040503050406030204" pitchFamily="18" charset="0"/>
                        </a:rPr>
                        <m:t>𝑥</m:t>
                      </m:r>
                      <m:r>
                        <a:rPr lang="en-US" sz="2000" i="1" baseline="-25000" dirty="0" err="1">
                          <a:latin typeface="Cambria Math" panose="02040503050406030204" pitchFamily="18" charset="0"/>
                        </a:rPr>
                        <m:t>𝑚</m:t>
                      </m:r>
                      <m:r>
                        <a:rPr lang="en-US" sz="2000" b="0" i="1" dirty="0" smtClean="0">
                          <a:latin typeface="Cambria Math" panose="02040503050406030204" pitchFamily="18" charset="0"/>
                        </a:rPr>
                        <m:t>)</m:t>
                      </m:r>
                    </m:oMath>
                  </m:oMathPara>
                </a14:m>
                <a:endParaRPr lang="en-US" sz="2000" baseline="-25000" dirty="0">
                  <a:latin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729859" y="3871529"/>
                <a:ext cx="2209800" cy="1008546"/>
              </a:xfrm>
              <a:prstGeom prst="rect">
                <a:avLst/>
              </a:prstGeom>
              <a:blipFill rotWithShape="0">
                <a:blip r:embed="rId3"/>
                <a:stretch>
                  <a:fillRect t="-3012" b="-66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2655" y="3875930"/>
                <a:ext cx="2720546" cy="1015663"/>
              </a:xfrm>
              <a:prstGeom prst="rect">
                <a:avLst/>
              </a:prstGeom>
            </p:spPr>
            <p:txBody>
              <a:bodyPr wrap="square">
                <a:spAutoFit/>
              </a:bodyPr>
              <a:lstStyle/>
              <a:p>
                <a:pPr algn="ctr"/>
                <a:r>
                  <a:rPr lang="en-US" sz="2000" b="1" dirty="0">
                    <a:latin typeface="Open Sans" panose="020B0606030504020204" pitchFamily="34" charset="0"/>
                  </a:rPr>
                  <a:t>Class attribute</a:t>
                </a:r>
              </a:p>
              <a:p>
                <a:pPr algn="ctr"/>
                <a:r>
                  <a:rPr lang="en-US" sz="2000" dirty="0">
                    <a:latin typeface="Open Sans" panose="020B0606030504020204" pitchFamily="34" charset="0"/>
                  </a:rPr>
                  <a:t>(dependent variable)</a:t>
                </a:r>
              </a:p>
              <a:p>
                <a:pPr algn="ct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𝑦</m:t>
                      </m:r>
                      <m:r>
                        <a:rPr lang="en-US" sz="2000" i="1" dirty="0" smtClean="0">
                          <a:latin typeface="Cambria Math" panose="02040503050406030204" pitchFamily="18" charset="0"/>
                          <a:sym typeface="Symbol"/>
                        </a:rPr>
                        <m:t></m:t>
                      </m:r>
                      <m:r>
                        <a:rPr lang="en-US" sz="2000" i="1" dirty="0">
                          <a:latin typeface="Cambria Math" panose="02040503050406030204" pitchFamily="18" charset="0"/>
                        </a:rPr>
                        <m:t>𝑅</m:t>
                      </m:r>
                    </m:oMath>
                  </m:oMathPara>
                </a14:m>
                <a:endParaRPr lang="en-US" sz="2000" dirty="0">
                  <a:latin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2655" y="3875930"/>
                <a:ext cx="2720546" cy="1015663"/>
              </a:xfrm>
              <a:prstGeom prst="rect">
                <a:avLst/>
              </a:prstGeom>
              <a:blipFill rotWithShape="0">
                <a:blip r:embed="rId4"/>
                <a:stretch>
                  <a:fillRect l="-1121" t="-3614" r="-897" b="-2410"/>
                </a:stretch>
              </a:blipFill>
            </p:spPr>
            <p:txBody>
              <a:bodyPr/>
              <a:lstStyle/>
              <a:p>
                <a:r>
                  <a:rPr lang="en-US">
                    <a:noFill/>
                  </a:rPr>
                  <a:t> </a:t>
                </a:r>
              </a:p>
            </p:txBody>
          </p:sp>
        </mc:Fallback>
      </mc:AlternateContent>
      <p:cxnSp>
        <p:nvCxnSpPr>
          <p:cNvPr id="6" name="Straight Arrow Connector 5"/>
          <p:cNvCxnSpPr>
            <a:stCxn id="4" idx="0"/>
          </p:cNvCxnSpPr>
          <p:nvPr/>
        </p:nvCxnSpPr>
        <p:spPr>
          <a:xfrm flipH="1" flipV="1">
            <a:off x="2895600" y="3276600"/>
            <a:ext cx="939159" cy="594929"/>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5" idx="0"/>
          </p:cNvCxnSpPr>
          <p:nvPr/>
        </p:nvCxnSpPr>
        <p:spPr>
          <a:xfrm flipV="1">
            <a:off x="1382928" y="3352800"/>
            <a:ext cx="522072" cy="523130"/>
          </a:xfrm>
          <a:prstGeom prst="straightConnector1">
            <a:avLst/>
          </a:prstGeom>
          <a:ln>
            <a:solidFill>
              <a:srgbClr val="E20000"/>
            </a:solidFill>
            <a:prstDash val="dashDot"/>
            <a:tailEnd type="arrow"/>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1562100" y="5294575"/>
                <a:ext cx="6019800" cy="95410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US" sz="2800" b="1" dirty="0">
                    <a:latin typeface="Open Sans" panose="020B0606030504020204" pitchFamily="34" charset="0"/>
                  </a:rPr>
                  <a:t>Goal: </a:t>
                </a:r>
                <a:r>
                  <a:rPr lang="en-US" sz="2800" dirty="0">
                    <a:latin typeface="Open Sans" panose="020B0606030504020204" pitchFamily="34" charset="0"/>
                  </a:rPr>
                  <a:t>find the relation between </a:t>
                </a:r>
                <a14:m>
                  <m:oMath xmlns:m="http://schemas.openxmlformats.org/officeDocument/2006/math">
                    <m:r>
                      <a:rPr lang="en-US" sz="2800" i="1" dirty="0" smtClean="0">
                        <a:solidFill>
                          <a:srgbClr val="FF0000"/>
                        </a:solidFill>
                        <a:latin typeface="Cambria Math" panose="02040503050406030204" pitchFamily="18" charset="0"/>
                      </a:rPr>
                      <m:t>𝑦</m:t>
                    </m:r>
                  </m:oMath>
                </a14:m>
                <a:r>
                  <a:rPr lang="en-US" sz="2800" dirty="0">
                    <a:latin typeface="Open Sans" panose="020B0606030504020204" pitchFamily="34" charset="0"/>
                  </a:rPr>
                  <a:t> and vector </a:t>
                </a:r>
                <a14:m>
                  <m:oMath xmlns:m="http://schemas.openxmlformats.org/officeDocument/2006/math">
                    <m:r>
                      <a:rPr lang="en-US" sz="2800" i="1" dirty="0" smtClean="0">
                        <a:solidFill>
                          <a:srgbClr val="FF0000"/>
                        </a:solidFill>
                        <a:latin typeface="Cambria Math" panose="02040503050406030204" pitchFamily="18" charset="0"/>
                      </a:rPr>
                      <m:t>𝑋</m:t>
                    </m:r>
                    <m:r>
                      <a:rPr lang="en-US" sz="2800" b="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𝑥</m:t>
                    </m:r>
                    <m:r>
                      <a:rPr lang="en-US" sz="2800" i="1" baseline="-25000" dirty="0" smtClean="0">
                        <a:solidFill>
                          <a:srgbClr val="FF0000"/>
                        </a:solidFill>
                        <a:latin typeface="Cambria Math" panose="02040503050406030204" pitchFamily="18" charset="0"/>
                      </a:rPr>
                      <m:t>1</m:t>
                    </m:r>
                    <m:r>
                      <a:rPr lang="en-US" sz="2800" i="1" dirty="0" smtClean="0">
                        <a:solidFill>
                          <a:srgbClr val="FF0000"/>
                        </a:solidFill>
                        <a:latin typeface="Cambria Math" panose="02040503050406030204" pitchFamily="18" charset="0"/>
                      </a:rPr>
                      <m:t>, </m:t>
                    </m:r>
                    <m:r>
                      <a:rPr lang="en-US" sz="2800" i="1" dirty="0" smtClean="0">
                        <a:solidFill>
                          <a:srgbClr val="FF0000"/>
                        </a:solidFill>
                        <a:latin typeface="Cambria Math" panose="02040503050406030204" pitchFamily="18" charset="0"/>
                      </a:rPr>
                      <m:t>𝑥</m:t>
                    </m:r>
                    <m:r>
                      <a:rPr lang="en-US" sz="2800" i="1" baseline="-25000" dirty="0" smtClean="0">
                        <a:solidFill>
                          <a:srgbClr val="FF0000"/>
                        </a:solidFill>
                        <a:latin typeface="Cambria Math" panose="02040503050406030204" pitchFamily="18" charset="0"/>
                      </a:rPr>
                      <m:t>2</m:t>
                    </m:r>
                    <m:r>
                      <a:rPr lang="en-US" sz="2800" i="1" dirty="0" smtClean="0">
                        <a:solidFill>
                          <a:srgbClr val="FF0000"/>
                        </a:solidFill>
                        <a:latin typeface="Cambria Math" panose="02040503050406030204" pitchFamily="18" charset="0"/>
                      </a:rPr>
                      <m:t>, …, </m:t>
                    </m:r>
                    <m:r>
                      <a:rPr lang="en-US" sz="2800" i="1" dirty="0" err="1" smtClean="0">
                        <a:solidFill>
                          <a:srgbClr val="FF0000"/>
                        </a:solidFill>
                        <a:latin typeface="Cambria Math" panose="02040503050406030204" pitchFamily="18" charset="0"/>
                      </a:rPr>
                      <m:t>𝑥</m:t>
                    </m:r>
                    <m:r>
                      <a:rPr lang="en-US" sz="2800" i="1" baseline="-25000" dirty="0" err="1" smtClean="0">
                        <a:solidFill>
                          <a:srgbClr val="FF0000"/>
                        </a:solidFill>
                        <a:latin typeface="Cambria Math" panose="02040503050406030204" pitchFamily="18" charset="0"/>
                      </a:rPr>
                      <m:t>𝑚</m:t>
                    </m:r>
                    <m:r>
                      <a:rPr lang="en-US" sz="2800" i="1" dirty="0" smtClean="0">
                        <a:solidFill>
                          <a:srgbClr val="FF0000"/>
                        </a:solidFill>
                        <a:latin typeface="Cambria Math" panose="02040503050406030204" pitchFamily="18" charset="0"/>
                      </a:rPr>
                      <m:t>)</m:t>
                    </m:r>
                  </m:oMath>
                </a14:m>
                <a:endParaRPr lang="en-US" sz="2800" dirty="0">
                  <a:solidFill>
                    <a:srgbClr val="FF0000"/>
                  </a:solidFill>
                  <a:latin typeface="Open Sans" panose="020B0606030504020204"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562100" y="5294575"/>
                <a:ext cx="6019800" cy="954107"/>
              </a:xfrm>
              <a:prstGeom prst="rect">
                <a:avLst/>
              </a:prstGeom>
              <a:blipFill rotWithShape="0">
                <a:blip r:embed="rId5"/>
                <a:stretch>
                  <a:fillRect/>
                </a:stretch>
              </a:blipFill>
            </p:spPr>
            <p:txBody>
              <a:bodyPr/>
              <a:lstStyle/>
              <a:p>
                <a:r>
                  <a:rPr lang="en-US">
                    <a:noFill/>
                  </a:rPr>
                  <a:t> </a:t>
                </a:r>
              </a:p>
            </p:txBody>
          </p:sp>
        </mc:Fallback>
      </mc:AlternateContent>
      <p:pic>
        <p:nvPicPr>
          <p:cNvPr id="13" name="Picture 2" descr="File:Linear regression.sv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33900" y="1132735"/>
            <a:ext cx="4419600" cy="291612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5765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05800" cy="5318760"/>
              </a:xfrm>
            </p:spPr>
            <p:txBody>
              <a:bodyPr>
                <a:normAutofit fontScale="92500"/>
              </a:bodyPr>
              <a:lstStyle/>
              <a:p>
                <a:r>
                  <a:rPr lang="en-US" b="1" dirty="0"/>
                  <a:t>Linear regression</a:t>
                </a:r>
                <a:r>
                  <a:rPr lang="en-US" dirty="0"/>
                  <a:t>: we </a:t>
                </a:r>
                <a:r>
                  <a:rPr lang="en-US" u="sng" dirty="0"/>
                  <a:t>assume</a:t>
                </a:r>
                <a:r>
                  <a:rPr lang="en-US" dirty="0"/>
                  <a:t> the relation between the class attribute </a:t>
                </a:r>
                <a14:m>
                  <m:oMath xmlns:m="http://schemas.openxmlformats.org/officeDocument/2006/math">
                    <m:r>
                      <a:rPr lang="en-US" i="1" dirty="0" smtClean="0">
                        <a:latin typeface="Cambria Math" panose="02040503050406030204" pitchFamily="18" charset="0"/>
                      </a:rPr>
                      <m:t>𝑌</m:t>
                    </m:r>
                  </m:oMath>
                </a14:m>
                <a:r>
                  <a:rPr lang="en-US" dirty="0"/>
                  <a:t> and feature set </a:t>
                </a:r>
                <a14:m>
                  <m:oMath xmlns:m="http://schemas.openxmlformats.org/officeDocument/2006/math">
                    <m:r>
                      <a:rPr lang="en-US" b="1" i="1" dirty="0" smtClean="0">
                        <a:latin typeface="Cambria Math" panose="02040503050406030204" pitchFamily="18" charset="0"/>
                      </a:rPr>
                      <m:t>𝑿</m:t>
                    </m:r>
                    <m:r>
                      <a:rPr lang="en-US" i="1" dirty="0" smtClean="0">
                        <a:latin typeface="Cambria Math" panose="02040503050406030204" pitchFamily="18" charset="0"/>
                      </a:rPr>
                      <m:t> </m:t>
                    </m:r>
                  </m:oMath>
                </a14:m>
                <a:r>
                  <a:rPr lang="en-US" dirty="0"/>
                  <a:t>is linear</a:t>
                </a:r>
              </a:p>
              <a:p>
                <a:endParaRPr lang="en-US" dirty="0"/>
              </a:p>
              <a:p>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𝑊</m:t>
                    </m:r>
                  </m:oMath>
                </a14:m>
                <a:r>
                  <a:rPr lang="en-US" dirty="0"/>
                  <a:t> represents the vector of regression coefficients</a:t>
                </a:r>
              </a:p>
              <a:p>
                <a:endParaRPr lang="en-US" dirty="0"/>
              </a:p>
              <a:p>
                <a:r>
                  <a:rPr lang="en-US" dirty="0"/>
                  <a:t>Regression can be solved by estimating </a:t>
                </a:r>
                <a14:m>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sym typeface="Symbol"/>
                      </a:rPr>
                      <m:t></m:t>
                    </m:r>
                    <m:r>
                      <a:rPr lang="en-US" i="1" dirty="0" smtClean="0">
                        <a:latin typeface="Cambria Math" panose="02040503050406030204" pitchFamily="18" charset="0"/>
                      </a:rPr>
                      <m:t> </m:t>
                    </m:r>
                  </m:oMath>
                </a14:m>
                <a:r>
                  <a:rPr lang="en-US" dirty="0"/>
                  <a:t>using the provided dataset and the labels </a:t>
                </a:r>
                <a14:m>
                  <m:oMath xmlns:m="http://schemas.openxmlformats.org/officeDocument/2006/math">
                    <m:r>
                      <a:rPr lang="en-US" i="1" dirty="0" smtClean="0">
                        <a:latin typeface="Cambria Math" panose="02040503050406030204" pitchFamily="18" charset="0"/>
                      </a:rPr>
                      <m:t>𝑌</m:t>
                    </m:r>
                  </m:oMath>
                </a14:m>
                <a:endParaRPr lang="en-US" i="1" dirty="0"/>
              </a:p>
              <a:p>
                <a:pPr lvl="1"/>
                <a:r>
                  <a:rPr lang="en-US" dirty="0"/>
                  <a:t>“</a:t>
                </a:r>
                <a:r>
                  <a:rPr lang="en-US" b="1" dirty="0">
                    <a:solidFill>
                      <a:srgbClr val="E20000"/>
                    </a:solidFill>
                  </a:rPr>
                  <a:t>Least squares</a:t>
                </a:r>
                <a:r>
                  <a:rPr lang="en-US" dirty="0"/>
                  <a:t>” is a popular method to solve regression </a:t>
                </a:r>
              </a:p>
              <a:p>
                <a:pPr lvl="1"/>
                <a:r>
                  <a:rPr lang="en-US" dirty="0"/>
                  <a:t>The goal is to minimize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05800" cy="5318760"/>
              </a:xfrm>
              <a:blipFill rotWithShape="0">
                <a:blip r:embed="rId4"/>
                <a:stretch>
                  <a:fillRect l="-1101" t="-1031" r="-1247"/>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352800" y="2438400"/>
            <a:ext cx="2162286" cy="290286"/>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421586" y="5486400"/>
            <a:ext cx="4146287" cy="409143"/>
          </a:xfrm>
          <a:prstGeom prst="rect">
            <a:avLst/>
          </a:prstGeom>
        </p:spPr>
      </p:pic>
    </p:spTree>
    <p:extLst>
      <p:ext uri="{BB962C8B-B14F-4D97-AF65-F5344CB8AC3E}">
        <p14:creationId xmlns:p14="http://schemas.microsoft.com/office/powerpoint/2010/main" val="1864731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8763000" cy="5318760"/>
              </a:xfrm>
            </p:spPr>
            <p:txBody>
              <a:bodyPr/>
              <a:lstStyle/>
              <a:p>
                <a:pPr marL="0" indent="0">
                  <a:buNone/>
                </a:pPr>
                <a:r>
                  <a:rPr lang="en-US" dirty="0"/>
                  <a:t>Find </a:t>
                </a:r>
                <a14:m>
                  <m:oMath xmlns:m="http://schemas.openxmlformats.org/officeDocument/2006/math">
                    <m:r>
                      <a:rPr lang="en-US" i="1" dirty="0" smtClean="0">
                        <a:latin typeface="Cambria Math" panose="02040503050406030204" pitchFamily="18" charset="0"/>
                      </a:rPr>
                      <m:t>𝑊</m:t>
                    </m:r>
                  </m:oMath>
                </a14:m>
                <a:r>
                  <a:rPr lang="en-US" dirty="0"/>
                  <a:t> such that minimizing </a:t>
                </a:r>
                <a14:m>
                  <m:oMath xmlns:m="http://schemas.openxmlformats.org/officeDocument/2006/math">
                    <m:sSup>
                      <m:sSupPr>
                        <m:ctrlPr>
                          <a:rPr lang="en-US" i="1" dirty="0" smtClean="0">
                            <a:latin typeface="Cambria Math" panose="02040503050406030204" pitchFamily="18" charset="0"/>
                          </a:rPr>
                        </m:ctrlPr>
                      </m:sSupPr>
                      <m:e>
                        <m:r>
                          <a:rPr lang="en-US" i="1" dirty="0">
                            <a:latin typeface="Cambria Math" panose="02040503050406030204" pitchFamily="18" charset="0"/>
                          </a:rPr>
                          <m:t>ǁ</m:t>
                        </m:r>
                        <m:r>
                          <a:rPr lang="en-US" i="1" dirty="0">
                            <a:latin typeface="Cambria Math" panose="02040503050406030204" pitchFamily="18" charset="0"/>
                          </a:rPr>
                          <m:t>𝑌</m:t>
                        </m:r>
                        <m:r>
                          <a:rPr lang="en-US" i="1" dirty="0">
                            <a:latin typeface="Cambria Math" panose="02040503050406030204" pitchFamily="18" charset="0"/>
                          </a:rPr>
                          <m:t> − </m:t>
                        </m:r>
                        <m:r>
                          <a:rPr lang="en-US" i="1" dirty="0">
                            <a:latin typeface="Cambria Math" panose="02040503050406030204" pitchFamily="18" charset="0"/>
                          </a:rPr>
                          <m:t>𝑋𝑊</m:t>
                        </m:r>
                        <m:r>
                          <a:rPr lang="en-US" i="1" dirty="0">
                            <a:latin typeface="Cambria Math" panose="02040503050406030204" pitchFamily="18" charset="0"/>
                          </a:rPr>
                          <m:t>ǁ</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m:t>
                    </m:r>
                  </m:oMath>
                </a14:m>
                <a:r>
                  <a:rPr lang="en-US" dirty="0"/>
                  <a:t>for regressors </a:t>
                </a:r>
                <a14:m>
                  <m:oMath xmlns:m="http://schemas.openxmlformats.org/officeDocument/2006/math">
                    <m:r>
                      <a:rPr lang="en-US" b="1" i="1" dirty="0" smtClean="0">
                        <a:latin typeface="Cambria Math" panose="02040503050406030204" pitchFamily="18" charset="0"/>
                      </a:rPr>
                      <m:t>𝑿</m:t>
                    </m:r>
                  </m:oMath>
                </a14:m>
                <a:r>
                  <a:rPr lang="en-US" dirty="0"/>
                  <a:t> and labels </a:t>
                </a:r>
                <a14:m>
                  <m:oMath xmlns:m="http://schemas.openxmlformats.org/officeDocument/2006/math">
                    <m:r>
                      <a:rPr lang="en-US" i="1" dirty="0" smtClean="0">
                        <a:latin typeface="Cambria Math" panose="02040503050406030204" pitchFamily="18" charset="0"/>
                      </a:rPr>
                      <m:t>𝑌</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8763000" cy="5318760"/>
              </a:xfrm>
              <a:blipFill rotWithShape="0">
                <a:blip r:embed="rId4"/>
                <a:stretch>
                  <a:fillRect l="-1461" t="-1145"/>
                </a:stretch>
              </a:blipFill>
            </p:spPr>
            <p:txBody>
              <a:bodyPr/>
              <a:lstStyle/>
              <a:p>
                <a:r>
                  <a:rPr lang="en-US">
                    <a:noFill/>
                  </a:rPr>
                  <a:t> </a:t>
                </a:r>
              </a:p>
            </p:txBody>
          </p:sp>
        </mc:Fallback>
      </mc:AlternateContent>
      <p:pic>
        <p:nvPicPr>
          <p:cNvPr id="11268" name="Picture 4 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6833" y="2133600"/>
            <a:ext cx="6419850" cy="43667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05714" y="2133600"/>
            <a:ext cx="1537524" cy="272762"/>
          </a:xfrm>
          <a:prstGeom prst="rect">
            <a:avLst/>
          </a:prstGeom>
        </p:spPr>
      </p:pic>
    </p:spTree>
    <p:extLst>
      <p:ext uri="{BB962C8B-B14F-4D97-AF65-F5344CB8AC3E}">
        <p14:creationId xmlns:p14="http://schemas.microsoft.com/office/powerpoint/2010/main" val="24546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W with SVD</a:t>
            </a: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62000" y="2366179"/>
            <a:ext cx="7728762" cy="3495619"/>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219200" y="1379699"/>
            <a:ext cx="2575238" cy="444981"/>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029200" y="1379699"/>
                <a:ext cx="1678665" cy="523220"/>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28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SVD of </a:t>
                </a:r>
                <a14:m>
                  <m:oMath xmlns:m="http://schemas.openxmlformats.org/officeDocument/2006/math">
                    <m:r>
                      <a:rPr kumimoji="0" lang="en-US" sz="2800" b="1" i="1" u="none" strike="noStrike" kern="1200" normalizeH="0" noProof="0" dirty="0" smtClean="0">
                        <a:solidFill>
                          <a:schemeClr val="bg1"/>
                        </a:solidFill>
                        <a:uLnTx/>
                        <a:uFillTx/>
                        <a:latin typeface="Cambria Math" panose="02040503050406030204" pitchFamily="18" charset="0"/>
                      </a:rPr>
                      <m:t>𝑿</m:t>
                    </m:r>
                  </m:oMath>
                </a14:m>
                <a:endParaRPr kumimoji="0" lang="en-US" sz="28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029200" y="1379699"/>
                <a:ext cx="1678665" cy="523220"/>
              </a:xfrm>
              <a:prstGeom prst="rect">
                <a:avLst/>
              </a:prstGeom>
              <a:blipFill rotWithShape="0">
                <a:blip r:embed="rId7"/>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262307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A probabilistic view of regression</a:t>
                </a:r>
              </a:p>
              <a:p>
                <a:endParaRPr lang="en-US" dirty="0"/>
              </a:p>
              <a:p>
                <a:r>
                  <a:rPr lang="en-US" dirty="0"/>
                  <a:t>Assuming the class attribute is binary, logistic regression finds the probability </a:t>
                </a:r>
                <a14:m>
                  <m:oMath xmlns:m="http://schemas.openxmlformats.org/officeDocument/2006/math">
                    <m:r>
                      <a:rPr lang="en-US" i="1" dirty="0" smtClean="0">
                        <a:latin typeface="Cambria Math" panose="02040503050406030204" pitchFamily="18" charset="0"/>
                      </a:rPr>
                      <m:t>𝑝</m:t>
                    </m:r>
                  </m:oMath>
                </a14:m>
                <a:endParaRPr lang="en-US" dirty="0"/>
              </a:p>
              <a:p>
                <a:endParaRPr lang="en-US" dirty="0"/>
              </a:p>
              <a:p>
                <a:endParaRPr lang="en-US" dirty="0"/>
              </a:p>
              <a:p>
                <a:r>
                  <a:rPr lang="en-US" dirty="0"/>
                  <a:t>We can assume that </a:t>
                </a:r>
                <a14:m>
                  <m:oMath xmlns:m="http://schemas.openxmlformats.org/officeDocument/2006/math">
                    <m:r>
                      <a:rPr lang="en-US" i="1" dirty="0" smtClean="0">
                        <a:latin typeface="Cambria Math" panose="02040503050406030204" pitchFamily="18" charset="0"/>
                      </a:rPr>
                      <m:t>𝑝</m:t>
                    </m:r>
                  </m:oMath>
                </a14:m>
                <a:r>
                  <a:rPr lang="en-US" dirty="0"/>
                  <a:t> can be obtained from </a:t>
                </a:r>
                <a14:m>
                  <m:oMath xmlns:m="http://schemas.openxmlformats.org/officeDocument/2006/math">
                    <m:r>
                      <a:rPr lang="en-US" i="1" dirty="0" smtClean="0">
                        <a:latin typeface="Cambria Math" panose="02040503050406030204" pitchFamily="18" charset="0"/>
                      </a:rPr>
                      <m:t>𝑋</m:t>
                    </m:r>
                  </m:oMath>
                </a14:m>
                <a:endParaRPr lang="en-US" i="1" dirty="0">
                  <a:latin typeface="Cambria Math" panose="02040503050406030204" pitchFamily="18" charset="0"/>
                </a:endParaRPr>
              </a:p>
              <a:p>
                <a:endParaRPr lang="en-US" i="1" dirty="0">
                  <a:latin typeface="Cambria Math" panose="02040503050406030204" pitchFamily="18" charset="0"/>
                </a:endParaRPr>
              </a:p>
              <a:p>
                <a:endParaRPr lang="en-US" i="1" dirty="0">
                  <a:latin typeface="Cambria Math" panose="02040503050406030204" pitchFamily="18" charset="0"/>
                </a:endParaRPr>
              </a:p>
              <a:p>
                <a:r>
                  <a:rPr lang="en-US" b="1" dirty="0">
                    <a:solidFill>
                      <a:srgbClr val="FF0000"/>
                    </a:solidFill>
                  </a:rPr>
                  <a:t>Unbounded</a:t>
                </a:r>
                <a:r>
                  <a:rPr lang="en-US" dirty="0"/>
                  <a:t>: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 </m:t>
                    </m:r>
                  </m:oMath>
                </a14:m>
                <a:r>
                  <a:rPr lang="en-US" dirty="0"/>
                  <a:t>can take any values and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oMath>
                </a14:m>
                <a:r>
                  <a:rPr lang="en-US" dirty="0"/>
                  <a:t> is also unconstrained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333" t="-1947"/>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10857" y="3346752"/>
            <a:ext cx="2722286" cy="379428"/>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6477000" y="3342562"/>
                <a:ext cx="2009909" cy="369332"/>
              </a:xfrm>
              <a:prstGeom prst="rect">
                <a:avLst/>
              </a:prstGeom>
            </p:spPr>
            <p:txBody>
              <a:bodyPr wrap="none">
                <a:spAutoFit/>
              </a:bodyPr>
              <a:lstStyle/>
              <a:p>
                <a14:m>
                  <m:oMath xmlns:m="http://schemas.openxmlformats.org/officeDocument/2006/math">
                    <m:r>
                      <a:rPr lang="en-US" i="1" dirty="0" smtClean="0">
                        <a:latin typeface="Cambria Math" panose="02040503050406030204" pitchFamily="18" charset="0"/>
                        <a:ea typeface="Open Sans" panose="020B0606030504020204" pitchFamily="34" charset="0"/>
                        <a:cs typeface="Open Sans" panose="020B0606030504020204" pitchFamily="34" charset="0"/>
                      </a:rPr>
                      <m:t>𝑋</m:t>
                    </m:r>
                  </m:oMath>
                </a14:m>
                <a:r>
                  <a:rPr lang="en-US" dirty="0">
                    <a:latin typeface="Open Sans" panose="020B0606030504020204" pitchFamily="34" charset="0"/>
                    <a:ea typeface="Open Sans" panose="020B0606030504020204" pitchFamily="34" charset="0"/>
                    <a:cs typeface="Open Sans" panose="020B0606030504020204" pitchFamily="34" charset="0"/>
                  </a:rPr>
                  <a:t>: Feature vector</a:t>
                </a:r>
              </a:p>
            </p:txBody>
          </p:sp>
        </mc:Choice>
        <mc:Fallback xmlns="">
          <p:sp>
            <p:nvSpPr>
              <p:cNvPr id="5" name="Rectangle 4"/>
              <p:cNvSpPr>
                <a:spLocks noRot="1" noChangeAspect="1" noMove="1" noResize="1" noEditPoints="1" noAdjustHandles="1" noChangeArrowheads="1" noChangeShapeType="1" noTextEdit="1"/>
              </p:cNvSpPr>
              <p:nvPr/>
            </p:nvSpPr>
            <p:spPr>
              <a:xfrm>
                <a:off x="6477000" y="3342562"/>
                <a:ext cx="2009909" cy="369332"/>
              </a:xfrm>
              <a:prstGeom prst="rect">
                <a:avLst/>
              </a:prstGeom>
              <a:blipFill rotWithShape="0">
                <a:blip r:embed="rId6"/>
                <a:stretch>
                  <a:fillRect t="-8197" r="-1824" b="-24590"/>
                </a:stretch>
              </a:blipFill>
            </p:spPr>
            <p:txBody>
              <a:bodyPr/>
              <a:lstStyle/>
              <a:p>
                <a:r>
                  <a:rPr lang="en-US">
                    <a:noFill/>
                  </a:rPr>
                  <a:t> </a:t>
                </a:r>
              </a:p>
            </p:txBody>
          </p:sp>
        </mc:Fallback>
      </mc:AlternateContent>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33800" y="4567666"/>
            <a:ext cx="1270857" cy="340572"/>
          </a:xfrm>
          <a:prstGeom prst="rect">
            <a:avLst/>
          </a:prstGeom>
        </p:spPr>
      </p:pic>
    </p:spTree>
    <p:extLst>
      <p:ext uri="{BB962C8B-B14F-4D97-AF65-F5344CB8AC3E}">
        <p14:creationId xmlns:p14="http://schemas.microsoft.com/office/powerpoint/2010/main" val="1378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Solution</a:t>
                </a:r>
                <a:r>
                  <a:rPr lang="en-US" dirty="0"/>
                  <a:t>: transform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using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m:t>
                    </m:r>
                  </m:oMath>
                </a14:m>
                <a:r>
                  <a:rPr lang="en-US" dirty="0"/>
                  <a:t>, such that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is unbounded</a:t>
                </a:r>
              </a:p>
              <a:p>
                <a:pPr lvl="1"/>
                <a:r>
                  <a:rPr lang="en-US" dirty="0"/>
                  <a:t>Fit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using </a:t>
                </a:r>
                <a14:m>
                  <m:oMath xmlns:m="http://schemas.openxmlformats.org/officeDocument/2006/math">
                    <m:r>
                      <a:rPr lang="en-US" i="1" dirty="0">
                        <a:latin typeface="Cambria Math" panose="02040503050406030204" pitchFamily="18" charset="0"/>
                        <a:ea typeface="Cambria Math" panose="02040503050406030204" pitchFamily="18" charset="0"/>
                      </a:rPr>
                      <m:t>𝛽</m:t>
                    </m:r>
                    <m:r>
                      <m:rPr>
                        <m:sty m:val="p"/>
                      </m:rPr>
                      <a:rPr lang="en-US" b="0" i="0" dirty="0" smtClean="0">
                        <a:latin typeface="Cambria Math" panose="02040503050406030204" pitchFamily="18" charset="0"/>
                        <a:ea typeface="Cambria Math" panose="02040503050406030204" pitchFamily="18" charset="0"/>
                      </a:rPr>
                      <m:t>X</m:t>
                    </m:r>
                  </m:oMath>
                </a14:m>
                <a:endParaRPr lang="en-US" dirty="0"/>
              </a:p>
              <a:p>
                <a:pPr lvl="1"/>
                <a:endParaRPr lang="en-US" dirty="0"/>
              </a:p>
              <a:p>
                <a:pPr lvl="1"/>
                <a:endParaRPr lang="en-US" dirty="0"/>
              </a:p>
              <a:p>
                <a:r>
                  <a:rPr lang="en-US" dirty="0"/>
                  <a:t>Known an as the </a:t>
                </a:r>
                <a:r>
                  <a:rPr lang="en-US" b="1" dirty="0">
                    <a:solidFill>
                      <a:srgbClr val="FF0000"/>
                    </a:solidFill>
                  </a:rPr>
                  <a:t>logit</a:t>
                </a:r>
                <a:r>
                  <a:rPr lang="en-US" dirty="0">
                    <a:solidFill>
                      <a:srgbClr val="FF0000"/>
                    </a:solidFill>
                  </a:rPr>
                  <a:t> </a:t>
                </a:r>
                <a:r>
                  <a:rPr lang="en-US" dirty="0"/>
                  <a:t>function</a:t>
                </a:r>
              </a:p>
              <a:p>
                <a:r>
                  <a:rPr lang="en-US" dirty="0"/>
                  <a:t>For any </a:t>
                </a:r>
                <a14:m>
                  <m:oMath xmlns:m="http://schemas.openxmlformats.org/officeDocument/2006/math">
                    <m:r>
                      <a:rPr lang="en-US" i="1" dirty="0" smtClean="0">
                        <a:latin typeface="Cambria Math" panose="02040503050406030204" pitchFamily="18" charset="0"/>
                      </a:rPr>
                      <m:t>𝑝</m:t>
                    </m:r>
                  </m:oMath>
                </a14:m>
                <a:r>
                  <a:rPr lang="en-US" dirty="0"/>
                  <a:t> between </a:t>
                </a:r>
                <a14:m>
                  <m:oMath xmlns:m="http://schemas.openxmlformats.org/officeDocument/2006/math">
                    <m:r>
                      <a:rPr lang="en-US" i="1" dirty="0" smtClean="0">
                        <a:latin typeface="Cambria Math" panose="02040503050406030204" pitchFamily="18" charset="0"/>
                      </a:rPr>
                      <m:t>[0,1]</m:t>
                    </m:r>
                  </m:oMath>
                </a14:m>
                <a:endParaRPr lang="en-US" dirty="0"/>
              </a:p>
              <a:p>
                <a:pPr lvl="1"/>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m:t>
                    </m:r>
                  </m:oMath>
                </a14:m>
                <a:r>
                  <a:rPr lang="en-US" dirty="0"/>
                  <a:t>is in range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a:t>
                </a:r>
              </a:p>
              <a:p>
                <a:pPr lvl="1"/>
                <a:endParaRPr lang="en-US" dirty="0"/>
              </a:p>
              <a:p>
                <a:pPr marL="457200" lvl="1"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5"/>
                <a:stretch>
                  <a:fillRect l="-1333" t="-1145"/>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352800" y="2667000"/>
            <a:ext cx="2153143" cy="468571"/>
          </a:xfrm>
          <a:prstGeom prst="rect">
            <a:avLst/>
          </a:prstGeom>
        </p:spPr>
      </p:pic>
      <p:pic>
        <p:nvPicPr>
          <p:cNvPr id="7"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60229" y="4974770"/>
            <a:ext cx="6738286" cy="582857"/>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377514" y="5786227"/>
            <a:ext cx="1894857" cy="493714"/>
          </a:xfrm>
          <a:prstGeom prst="rect">
            <a:avLst/>
          </a:prstGeom>
        </p:spPr>
      </p:pic>
    </p:spTree>
    <p:extLst>
      <p:ext uri="{BB962C8B-B14F-4D97-AF65-F5344CB8AC3E}">
        <p14:creationId xmlns:p14="http://schemas.microsoft.com/office/powerpoint/2010/main" val="1895874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10600" cy="5318760"/>
              </a:xfrm>
            </p:spPr>
            <p:txBody>
              <a:bodyPr>
                <a:normAutofit fontScale="92500"/>
              </a:bodyPr>
              <a:lstStyle/>
              <a:p>
                <a:endParaRPr lang="en-US" dirty="0"/>
              </a:p>
              <a:p>
                <a:endParaRPr lang="en-US" dirty="0"/>
              </a:p>
              <a:p>
                <a:pPr marL="0" indent="0">
                  <a:buNone/>
                </a:pPr>
                <a:r>
                  <a:rPr lang="en-US" b="1" dirty="0">
                    <a:solidFill>
                      <a:srgbClr val="FF0000"/>
                    </a:solidFill>
                  </a:rPr>
                  <a:t>Logistic</a:t>
                </a:r>
                <a:r>
                  <a:rPr lang="en-US" dirty="0"/>
                  <a:t> Function</a:t>
                </a:r>
              </a:p>
              <a:p>
                <a:pPr lvl="1"/>
                <a:r>
                  <a:rPr lang="en-US" dirty="0"/>
                  <a:t>Acts as a probability</a:t>
                </a:r>
              </a:p>
              <a:p>
                <a:pPr lvl="1"/>
                <a:endParaRPr lang="en-US" dirty="0"/>
              </a:p>
              <a:p>
                <a:pPr lvl="1"/>
                <a:endParaRPr lang="en-US" dirty="0"/>
              </a:p>
              <a:p>
                <a:pPr lvl="1"/>
                <a:endParaRPr lang="en-US" dirty="0"/>
              </a:p>
              <a:p>
                <a:r>
                  <a:rPr lang="en-US" b="1" dirty="0"/>
                  <a:t>Goal: </a:t>
                </a:r>
                <a:r>
                  <a:rPr lang="en-US" dirty="0"/>
                  <a:t>Find </a:t>
                </a:r>
                <a14:m>
                  <m:oMath xmlns:m="http://schemas.openxmlformats.org/officeDocument/2006/math">
                    <m:r>
                      <a:rPr lang="en-US" i="1" dirty="0">
                        <a:latin typeface="Cambria Math" panose="02040503050406030204" pitchFamily="18" charset="0"/>
                        <a:ea typeface="Cambria Math" panose="02040503050406030204" pitchFamily="18" charset="0"/>
                      </a:rPr>
                      <m:t>𝛽</m:t>
                    </m:r>
                  </m:oMath>
                </a14:m>
                <a:r>
                  <a:rPr lang="en-US" dirty="0"/>
                  <a:t> such that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𝑌</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 </m:t>
                    </m:r>
                  </m:oMath>
                </a14:m>
                <a:r>
                  <a:rPr lang="en-US" dirty="0"/>
                  <a:t>is maximized</a:t>
                </a:r>
              </a:p>
              <a:p>
                <a:pPr lvl="1"/>
                <a:r>
                  <a:rPr lang="en-US" dirty="0"/>
                  <a:t>No closed form solution</a:t>
                </a:r>
              </a:p>
              <a:p>
                <a:pPr lvl="1"/>
                <a:r>
                  <a:rPr lang="en-US" dirty="0"/>
                  <a:t>Iterative maximum likelihood</a:t>
                </a:r>
              </a:p>
              <a:p>
                <a:r>
                  <a:rPr lang="en-US" dirty="0"/>
                  <a:t>Prediction: once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oMath>
                </a14:m>
                <a:r>
                  <a:rPr lang="en-US" dirty="0"/>
                  <a:t> is determined compute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i="1" dirty="0">
                        <a:latin typeface="Cambria Math" panose="02040503050406030204" pitchFamily="18" charset="0"/>
                      </a:rPr>
                      <m:t>𝑌</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 </m:t>
                    </m:r>
                  </m:oMath>
                </a14:m>
                <a:endParaRPr lang="en-US" dirty="0"/>
              </a:p>
              <a:p>
                <a:pPr lvl="1"/>
                <a:r>
                  <a:rPr lang="en-US" dirty="0"/>
                  <a:t>For a binary class problem if it is more than 0.5, predict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10600" cy="5318760"/>
              </a:xfrm>
              <a:blipFill rotWithShape="0">
                <a:blip r:embed="rId3"/>
                <a:stretch>
                  <a:fillRect l="-1274" b="-115"/>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9600" y="1219200"/>
            <a:ext cx="2526476" cy="65828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1000" y="914400"/>
            <a:ext cx="4419600" cy="2984870"/>
          </a:xfrm>
          <a:prstGeom prst="rect">
            <a:avLst/>
          </a:prstGeom>
        </p:spPr>
      </p:pic>
    </p:spTree>
    <p:extLst>
      <p:ext uri="{BB962C8B-B14F-4D97-AF65-F5344CB8AC3E}">
        <p14:creationId xmlns:p14="http://schemas.microsoft.com/office/powerpoint/2010/main" val="3077688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Supervised Learning</a:t>
            </a:r>
            <a:br>
              <a:rPr lang="en-US" dirty="0"/>
            </a:br>
            <a:r>
              <a:rPr lang="en-US" dirty="0"/>
              <a:t>Evaluation</a:t>
            </a:r>
          </a:p>
        </p:txBody>
      </p:sp>
    </p:spTree>
    <p:extLst>
      <p:ext uri="{BB962C8B-B14F-4D97-AF65-F5344CB8AC3E}">
        <p14:creationId xmlns:p14="http://schemas.microsoft.com/office/powerpoint/2010/main" val="2525433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Supervised Learning</a:t>
            </a:r>
          </a:p>
        </p:txBody>
      </p:sp>
      <p:sp>
        <p:nvSpPr>
          <p:cNvPr id="3" name="Content Placeholder 2"/>
          <p:cNvSpPr>
            <a:spLocks noGrp="1"/>
          </p:cNvSpPr>
          <p:nvPr>
            <p:ph idx="1"/>
          </p:nvPr>
        </p:nvSpPr>
        <p:spPr>
          <a:xfrm>
            <a:off x="457200" y="1066800"/>
            <a:ext cx="8686800" cy="4953000"/>
          </a:xfrm>
        </p:spPr>
        <p:txBody>
          <a:bodyPr>
            <a:noAutofit/>
          </a:bodyPr>
          <a:lstStyle/>
          <a:p>
            <a:r>
              <a:rPr lang="en-US" sz="2400" dirty="0">
                <a:solidFill>
                  <a:srgbClr val="1923F3"/>
                </a:solidFill>
              </a:rPr>
              <a:t>Training</a:t>
            </a:r>
            <a:r>
              <a:rPr lang="en-US" sz="2400" dirty="0"/>
              <a:t>/</a:t>
            </a:r>
            <a:r>
              <a:rPr lang="en-US" sz="2400" dirty="0">
                <a:solidFill>
                  <a:srgbClr val="FF0000"/>
                </a:solidFill>
              </a:rPr>
              <a:t>Testing</a:t>
            </a:r>
            <a:r>
              <a:rPr lang="en-US" sz="2400" dirty="0"/>
              <a:t> Framework:</a:t>
            </a:r>
          </a:p>
          <a:p>
            <a:pPr lvl="1"/>
            <a:r>
              <a:rPr lang="en-US" sz="1800" dirty="0"/>
              <a:t>A </a:t>
            </a:r>
            <a:r>
              <a:rPr lang="en-US" sz="1800" dirty="0">
                <a:solidFill>
                  <a:srgbClr val="1923F3"/>
                </a:solidFill>
              </a:rPr>
              <a:t>training dataset </a:t>
            </a:r>
            <a:r>
              <a:rPr lang="en-US" sz="1800" dirty="0"/>
              <a:t>(i.e., the labels are known) is used to train a model</a:t>
            </a:r>
          </a:p>
          <a:p>
            <a:pPr lvl="1"/>
            <a:r>
              <a:rPr lang="en-US" sz="1800" dirty="0"/>
              <a:t>the model is evaluated on a </a:t>
            </a:r>
            <a:r>
              <a:rPr lang="en-US" sz="1800" dirty="0">
                <a:solidFill>
                  <a:srgbClr val="FF0000"/>
                </a:solidFill>
              </a:rPr>
              <a:t>test dataset</a:t>
            </a:r>
            <a:r>
              <a:rPr lang="en-US" sz="1800" dirty="0"/>
              <a:t>. </a:t>
            </a:r>
          </a:p>
          <a:p>
            <a:endParaRPr lang="en-US" sz="2400" dirty="0"/>
          </a:p>
          <a:p>
            <a:r>
              <a:rPr lang="en-US" sz="2400" dirty="0"/>
              <a:t>The correct labels of the test dataset are unknown,</a:t>
            </a:r>
          </a:p>
          <a:p>
            <a:pPr lvl="1"/>
            <a:r>
              <a:rPr lang="en-US" sz="2000" dirty="0"/>
              <a:t>In practice, the training set is divided into two parts, </a:t>
            </a:r>
          </a:p>
          <a:p>
            <a:pPr lvl="2"/>
            <a:r>
              <a:rPr lang="en-US" sz="1600" dirty="0"/>
              <a:t>One used for training and </a:t>
            </a:r>
          </a:p>
          <a:p>
            <a:pPr lvl="2"/>
            <a:r>
              <a:rPr lang="en-US" sz="1600" dirty="0"/>
              <a:t>The other used for testing. </a:t>
            </a:r>
          </a:p>
          <a:p>
            <a:endParaRPr lang="en-US" sz="2400" dirty="0"/>
          </a:p>
          <a:p>
            <a:r>
              <a:rPr lang="en-US" sz="2400" dirty="0"/>
              <a:t>When testing, the labels from this test set are removed. </a:t>
            </a:r>
          </a:p>
          <a:p>
            <a:pPr lvl="1"/>
            <a:r>
              <a:rPr lang="en-US" sz="2000" dirty="0"/>
              <a:t>After these labels are predicted using the model, the predicted labels are compared with the masked labels (</a:t>
            </a:r>
            <a:r>
              <a:rPr lang="en-US" sz="2000" b="1" dirty="0"/>
              <a:t>ground truth</a:t>
            </a:r>
            <a:r>
              <a:rPr lang="en-US" sz="2000" dirty="0"/>
              <a:t>). </a:t>
            </a:r>
          </a:p>
          <a:p>
            <a:endParaRPr lang="en-US" sz="2400" dirty="0"/>
          </a:p>
        </p:txBody>
      </p:sp>
    </p:spTree>
    <p:extLst>
      <p:ext uri="{BB962C8B-B14F-4D97-AF65-F5344CB8AC3E}">
        <p14:creationId xmlns:p14="http://schemas.microsoft.com/office/powerpoint/2010/main" val="3655748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a:t>
            </a:r>
          </a:p>
        </p:txBody>
      </p:sp>
      <p:sp>
        <p:nvSpPr>
          <p:cNvPr id="3" name="Content Placeholder 2"/>
          <p:cNvSpPr>
            <a:spLocks noGrp="1"/>
          </p:cNvSpPr>
          <p:nvPr>
            <p:ph idx="1"/>
          </p:nvPr>
        </p:nvSpPr>
        <p:spPr>
          <a:xfrm>
            <a:off x="457200" y="3200400"/>
            <a:ext cx="8534400" cy="3185160"/>
          </a:xfrm>
        </p:spPr>
        <p:txBody>
          <a:bodyPr>
            <a:normAutofit fontScale="70000" lnSpcReduction="20000"/>
          </a:bodyPr>
          <a:lstStyle/>
          <a:p>
            <a:pPr>
              <a:lnSpc>
                <a:spcPct val="90000"/>
              </a:lnSpc>
            </a:pPr>
            <a:endParaRPr lang="en-US" i="1" dirty="0"/>
          </a:p>
          <a:p>
            <a:pPr>
              <a:lnSpc>
                <a:spcPct val="90000"/>
              </a:lnSpc>
            </a:pPr>
            <a:r>
              <a:rPr lang="en-US" dirty="0"/>
              <a:t>Extracting/“mining” knowledge from large-scale data (big data)</a:t>
            </a:r>
          </a:p>
          <a:p>
            <a:pPr>
              <a:lnSpc>
                <a:spcPct val="90000"/>
              </a:lnSpc>
            </a:pPr>
            <a:endParaRPr lang="en-US" dirty="0"/>
          </a:p>
          <a:p>
            <a:pPr>
              <a:lnSpc>
                <a:spcPct val="90000"/>
              </a:lnSpc>
            </a:pPr>
            <a:r>
              <a:rPr lang="en-US" dirty="0"/>
              <a:t>Data-driven discovery and modeling of hidden patterns in big data</a:t>
            </a:r>
          </a:p>
          <a:p>
            <a:pPr>
              <a:lnSpc>
                <a:spcPct val="90000"/>
              </a:lnSpc>
            </a:pPr>
            <a:endParaRPr lang="en-US" dirty="0"/>
          </a:p>
          <a:p>
            <a:pPr>
              <a:lnSpc>
                <a:spcPct val="90000"/>
              </a:lnSpc>
            </a:pPr>
            <a:r>
              <a:rPr lang="en-US" dirty="0"/>
              <a:t>Extracting information/knowledge from data that is</a:t>
            </a:r>
          </a:p>
          <a:p>
            <a:pPr lvl="1">
              <a:lnSpc>
                <a:spcPct val="90000"/>
              </a:lnSpc>
            </a:pPr>
            <a:r>
              <a:rPr lang="en-US" dirty="0"/>
              <a:t>implicit, </a:t>
            </a:r>
          </a:p>
          <a:p>
            <a:pPr lvl="1">
              <a:lnSpc>
                <a:spcPct val="90000"/>
              </a:lnSpc>
            </a:pPr>
            <a:r>
              <a:rPr lang="en-US" dirty="0"/>
              <a:t>previously unknown, </a:t>
            </a:r>
          </a:p>
          <a:p>
            <a:pPr lvl="1">
              <a:lnSpc>
                <a:spcPct val="90000"/>
              </a:lnSpc>
            </a:pPr>
            <a:r>
              <a:rPr lang="en-US" dirty="0"/>
              <a:t>unexpected, and </a:t>
            </a:r>
          </a:p>
          <a:p>
            <a:pPr lvl="1">
              <a:lnSpc>
                <a:spcPct val="90000"/>
              </a:lnSpc>
            </a:pPr>
            <a:r>
              <a:rPr lang="en-US" dirty="0"/>
              <a:t>potentially useful </a:t>
            </a:r>
          </a:p>
          <a:p>
            <a:pPr marL="0" indent="0">
              <a:lnSpc>
                <a:spcPct val="90000"/>
              </a:lnSpc>
              <a:buNone/>
            </a:pPr>
            <a:r>
              <a:rPr lang="en-US" dirty="0"/>
              <a:t>   </a:t>
            </a:r>
          </a:p>
        </p:txBody>
      </p:sp>
      <p:sp>
        <p:nvSpPr>
          <p:cNvPr id="4" name="Rectangle 3"/>
          <p:cNvSpPr/>
          <p:nvPr/>
        </p:nvSpPr>
        <p:spPr>
          <a:xfrm>
            <a:off x="457200" y="1066800"/>
            <a:ext cx="830580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2400" b="1" dirty="0">
                <a:solidFill>
                  <a:srgbClr val="FF0000"/>
                </a:solidFill>
                <a:latin typeface="Open Sans" panose="020B0606030504020204" pitchFamily="34" charset="0"/>
              </a:rPr>
              <a:t>Data Mining: </a:t>
            </a:r>
            <a:r>
              <a:rPr lang="en-US" sz="2400" dirty="0">
                <a:latin typeface="Open Sans" panose="020B0606030504020204" pitchFamily="34" charset="0"/>
              </a:rPr>
              <a:t>the </a:t>
            </a:r>
            <a:r>
              <a:rPr lang="en-US" sz="2400" b="1" dirty="0">
                <a:latin typeface="Open Sans" panose="020B0606030504020204" pitchFamily="34" charset="0"/>
              </a:rPr>
              <a:t>process</a:t>
            </a:r>
            <a:r>
              <a:rPr lang="en-US" sz="2400" dirty="0">
                <a:latin typeface="Open Sans" panose="020B0606030504020204" pitchFamily="34" charset="0"/>
              </a:rPr>
              <a:t> of discovering </a:t>
            </a:r>
            <a:r>
              <a:rPr lang="en-US" sz="2400" b="1" dirty="0">
                <a:latin typeface="Open Sans" panose="020B0606030504020204" pitchFamily="34" charset="0"/>
              </a:rPr>
              <a:t>hidden</a:t>
            </a:r>
            <a:r>
              <a:rPr lang="en-US" sz="2400" dirty="0">
                <a:latin typeface="Open Sans" panose="020B0606030504020204" pitchFamily="34" charset="0"/>
              </a:rPr>
              <a:t> and </a:t>
            </a:r>
            <a:r>
              <a:rPr lang="en-US" sz="2400" b="1" dirty="0">
                <a:latin typeface="Open Sans" panose="020B0606030504020204" pitchFamily="34" charset="0"/>
              </a:rPr>
              <a:t>actionable</a:t>
            </a:r>
            <a:r>
              <a:rPr lang="en-US" sz="2400" dirty="0">
                <a:latin typeface="Open Sans" panose="020B0606030504020204" pitchFamily="34" charset="0"/>
              </a:rPr>
              <a:t> patterns from data</a:t>
            </a:r>
          </a:p>
        </p:txBody>
      </p:sp>
      <p:sp>
        <p:nvSpPr>
          <p:cNvPr id="5" name="Rectangle 4"/>
          <p:cNvSpPr/>
          <p:nvPr/>
        </p:nvSpPr>
        <p:spPr>
          <a:xfrm>
            <a:off x="1257300" y="2495729"/>
            <a:ext cx="69342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dirty="0">
                <a:latin typeface="Open Sans" panose="020B0606030504020204" pitchFamily="34" charset="0"/>
              </a:rPr>
              <a:t>It utilizes methods at the intersection of </a:t>
            </a:r>
            <a:r>
              <a:rPr lang="en-US" u="sng" dirty="0">
                <a:latin typeface="Open Sans" panose="020B0606030504020204" pitchFamily="34" charset="0"/>
              </a:rPr>
              <a:t>artificial intelligence</a:t>
            </a:r>
            <a:r>
              <a:rPr lang="en-US" dirty="0">
                <a:latin typeface="Open Sans" panose="020B0606030504020204" pitchFamily="34" charset="0"/>
              </a:rPr>
              <a:t>, </a:t>
            </a:r>
            <a:r>
              <a:rPr lang="en-US" u="sng" dirty="0">
                <a:latin typeface="Open Sans" panose="020B0606030504020204" pitchFamily="34" charset="0"/>
              </a:rPr>
              <a:t>machine learning</a:t>
            </a:r>
            <a:r>
              <a:rPr lang="en-US" dirty="0">
                <a:latin typeface="Open Sans" panose="020B0606030504020204" pitchFamily="34" charset="0"/>
              </a:rPr>
              <a:t>, </a:t>
            </a:r>
            <a:r>
              <a:rPr lang="en-US" u="sng" dirty="0">
                <a:latin typeface="Open Sans" panose="020B0606030504020204" pitchFamily="34" charset="0"/>
              </a:rPr>
              <a:t>statistics</a:t>
            </a:r>
            <a:r>
              <a:rPr lang="en-US" dirty="0">
                <a:latin typeface="Open Sans" panose="020B0606030504020204" pitchFamily="34" charset="0"/>
              </a:rPr>
              <a:t>, and </a:t>
            </a:r>
            <a:r>
              <a:rPr lang="en-US" u="sng" dirty="0">
                <a:latin typeface="Open Sans" panose="020B0606030504020204" pitchFamily="34" charset="0"/>
              </a:rPr>
              <a:t>database systems</a:t>
            </a:r>
          </a:p>
        </p:txBody>
      </p:sp>
    </p:spTree>
    <p:extLst>
      <p:ext uri="{BB962C8B-B14F-4D97-AF65-F5344CB8AC3E}">
        <p14:creationId xmlns:p14="http://schemas.microsoft.com/office/powerpoint/2010/main" val="27153345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Supervised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991600" cy="5318760"/>
              </a:xfrm>
            </p:spPr>
            <p:txBody>
              <a:bodyPr>
                <a:normAutofit/>
              </a:bodyPr>
              <a:lstStyle/>
              <a:p>
                <a:r>
                  <a:rPr lang="en-US" sz="3200" dirty="0"/>
                  <a:t>Dividing the training set into train/test sets</a:t>
                </a:r>
              </a:p>
              <a:p>
                <a:pPr lvl="1"/>
                <a:r>
                  <a:rPr lang="en-US" b="1" dirty="0">
                    <a:solidFill>
                      <a:srgbClr val="FF0000"/>
                    </a:solidFill>
                  </a:rPr>
                  <a:t>Leave-one-out</a:t>
                </a:r>
                <a:r>
                  <a:rPr lang="en-US" b="1" dirty="0"/>
                  <a:t> training</a:t>
                </a:r>
              </a:p>
              <a:p>
                <a:pPr lvl="2"/>
                <a:r>
                  <a:rPr lang="en-US" dirty="0"/>
                  <a:t>Divide the training set into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a:t>equally sized partitions</a:t>
                </a:r>
              </a:p>
              <a:p>
                <a:pPr lvl="3"/>
                <a:r>
                  <a:rPr lang="en-US" dirty="0"/>
                  <a:t>Often called </a:t>
                </a:r>
                <a:r>
                  <a:rPr lang="en-US" b="1" dirty="0"/>
                  <a:t>folds</a:t>
                </a:r>
              </a:p>
              <a:p>
                <a:pPr lvl="2"/>
                <a:r>
                  <a:rPr lang="en-US" dirty="0"/>
                  <a:t>Use all folds but one to train and the one left out for testing </a:t>
                </a:r>
              </a:p>
              <a:p>
                <a:pPr lvl="1"/>
                <a:endParaRPr lang="en-US" dirty="0"/>
              </a:p>
              <a:p>
                <a:pPr lvl="1"/>
                <a14:m>
                  <m:oMath xmlns:m="http://schemas.openxmlformats.org/officeDocument/2006/math">
                    <m:r>
                      <a:rPr lang="en-US" b="0" i="1" dirty="0" smtClean="0">
                        <a:solidFill>
                          <a:srgbClr val="FF0000"/>
                        </a:solidFill>
                        <a:latin typeface="Cambria Math" panose="02040503050406030204" pitchFamily="18" charset="0"/>
                      </a:rPr>
                      <m:t>𝑘</m:t>
                    </m:r>
                  </m:oMath>
                </a14:m>
                <a:r>
                  <a:rPr lang="en-US" b="1" dirty="0">
                    <a:solidFill>
                      <a:srgbClr val="FF0000"/>
                    </a:solidFill>
                  </a:rPr>
                  <a:t>-fold cross validation </a:t>
                </a:r>
                <a:r>
                  <a:rPr lang="en-US" b="1" dirty="0"/>
                  <a:t>training </a:t>
                </a:r>
              </a:p>
              <a:p>
                <a:pPr lvl="2"/>
                <a:r>
                  <a:rPr lang="en-US" dirty="0"/>
                  <a:t>Divide the training set into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a:t>equally sized sets</a:t>
                </a:r>
              </a:p>
              <a:p>
                <a:pPr lvl="2"/>
                <a:r>
                  <a:rPr lang="en-US" dirty="0"/>
                  <a:t>Run the algorithm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a:t>times</a:t>
                </a:r>
              </a:p>
              <a:p>
                <a:pPr lvl="2"/>
                <a:r>
                  <a:rPr lang="en-US" dirty="0"/>
                  <a:t>In round </a:t>
                </a:r>
                <a14:m>
                  <m:oMath xmlns:m="http://schemas.openxmlformats.org/officeDocument/2006/math">
                    <m:r>
                      <a:rPr lang="en-US" i="1" dirty="0" smtClean="0">
                        <a:latin typeface="Cambria Math" panose="02040503050406030204" pitchFamily="18" charset="0"/>
                      </a:rPr>
                      <m:t>𝑖</m:t>
                    </m:r>
                  </m:oMath>
                </a14:m>
                <a:r>
                  <a:rPr lang="en-US" dirty="0"/>
                  <a:t>, we use all folds but fold </a:t>
                </a:r>
                <a14:m>
                  <m:oMath xmlns:m="http://schemas.openxmlformats.org/officeDocument/2006/math">
                    <m:r>
                      <a:rPr lang="en-US" i="1" dirty="0" smtClean="0">
                        <a:latin typeface="Cambria Math" panose="02040503050406030204" pitchFamily="18" charset="0"/>
                      </a:rPr>
                      <m:t>𝑖</m:t>
                    </m:r>
                    <m:r>
                      <a:rPr lang="en-US" i="1" dirty="0">
                        <a:latin typeface="Cambria Math" panose="02040503050406030204" pitchFamily="18" charset="0"/>
                      </a:rPr>
                      <m:t> </m:t>
                    </m:r>
                  </m:oMath>
                </a14:m>
                <a:r>
                  <a:rPr lang="en-US" dirty="0"/>
                  <a:t>for training and fold </a:t>
                </a:r>
                <a14:m>
                  <m:oMath xmlns:m="http://schemas.openxmlformats.org/officeDocument/2006/math">
                    <m:r>
                      <a:rPr lang="en-US" i="1" dirty="0" smtClean="0">
                        <a:latin typeface="Cambria Math" panose="02040503050406030204" pitchFamily="18" charset="0"/>
                      </a:rPr>
                      <m:t>𝑖</m:t>
                    </m:r>
                    <m:r>
                      <a:rPr lang="en-US" i="1" dirty="0">
                        <a:latin typeface="Cambria Math" panose="02040503050406030204" pitchFamily="18" charset="0"/>
                      </a:rPr>
                      <m:t> </m:t>
                    </m:r>
                  </m:oMath>
                </a14:m>
                <a:r>
                  <a:rPr lang="en-US" dirty="0"/>
                  <a:t>for testing. </a:t>
                </a:r>
              </a:p>
              <a:p>
                <a:pPr lvl="2"/>
                <a:r>
                  <a:rPr lang="en-US" dirty="0"/>
                  <a:t>The average performance of the algorithm over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a:t>rounds measures the performance of the algorithm.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991600" cy="5318760"/>
              </a:xfrm>
              <a:blipFill rotWithShape="0">
                <a:blip r:embed="rId2"/>
                <a:stretch>
                  <a:fillRect l="-1559" t="-1489"/>
                </a:stretch>
              </a:blipFill>
            </p:spPr>
            <p:txBody>
              <a:bodyPr/>
              <a:lstStyle/>
              <a:p>
                <a:r>
                  <a:rPr lang="en-US">
                    <a:noFill/>
                  </a:rPr>
                  <a:t> </a:t>
                </a:r>
              </a:p>
            </p:txBody>
          </p:sp>
        </mc:Fallback>
      </mc:AlternateContent>
    </p:spTree>
    <p:extLst>
      <p:ext uri="{BB962C8B-B14F-4D97-AF65-F5344CB8AC3E}">
        <p14:creationId xmlns:p14="http://schemas.microsoft.com/office/powerpoint/2010/main" val="1464618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Supervised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153400" cy="5318760"/>
              </a:xfrm>
            </p:spPr>
            <p:txBody>
              <a:bodyPr/>
              <a:lstStyle/>
              <a:p>
                <a:pPr marL="342900" lvl="1" indent="-342900">
                  <a:buFont typeface="Arial" pitchFamily="34" charset="0"/>
                  <a:buChar char="•"/>
                </a:pPr>
                <a:r>
                  <a:rPr lang="en-US" dirty="0"/>
                  <a:t>As the class labels are discrete, we can measure the accuracy by dividing number of correctly predicted labels (</a:t>
                </a:r>
                <a14:m>
                  <m:oMath xmlns:m="http://schemas.openxmlformats.org/officeDocument/2006/math">
                    <m:r>
                      <a:rPr lang="en-US" i="1" dirty="0" smtClean="0">
                        <a:latin typeface="Cambria Math" panose="02040503050406030204" pitchFamily="18" charset="0"/>
                      </a:rPr>
                      <m:t>𝐶</m:t>
                    </m:r>
                  </m:oMath>
                </a14:m>
                <a:r>
                  <a:rPr lang="en-US" dirty="0"/>
                  <a:t>) by the total number of instances (</a:t>
                </a:r>
                <a14:m>
                  <m:oMath xmlns:m="http://schemas.openxmlformats.org/officeDocument/2006/math">
                    <m:r>
                      <a:rPr lang="en-US" i="1" dirty="0" smtClean="0">
                        <a:latin typeface="Cambria Math" panose="02040503050406030204" pitchFamily="18" charset="0"/>
                      </a:rPr>
                      <m:t>𝑁</m:t>
                    </m:r>
                  </m:oMath>
                </a14:m>
                <a:r>
                  <a:rPr lang="en-US" dirty="0"/>
                  <a:t>)</a:t>
                </a:r>
              </a:p>
              <a:p>
                <a:pPr marL="400050" lvl="2" indent="0" algn="ctr">
                  <a:buNone/>
                </a:pPr>
                <a:endParaRPr lang="en-US" dirty="0"/>
              </a:p>
              <a:p>
                <a:pPr marL="742950" lvl="2" indent="-342900"/>
                <a:endParaRPr lang="en-US" dirty="0"/>
              </a:p>
              <a:p>
                <a:pPr marL="742950" lvl="2" indent="-342900"/>
                <a:endParaRPr lang="en-US" dirty="0"/>
              </a:p>
              <a:p>
                <a:pPr marL="342900" lvl="1" indent="-342900">
                  <a:buFont typeface="Arial" pitchFamily="34" charset="0"/>
                  <a:buChar char="•"/>
                </a:pPr>
                <a:endParaRPr lang="en-US" dirty="0"/>
              </a:p>
              <a:p>
                <a:pPr marL="342900" lvl="1" indent="-342900">
                  <a:buFont typeface="Arial" pitchFamily="34" charset="0"/>
                  <a:buChar char="•"/>
                </a:pPr>
                <a:endParaRPr lang="en-US" dirty="0"/>
              </a:p>
              <a:p>
                <a:pPr marL="342900" lvl="1" indent="-342900">
                  <a:buFont typeface="Arial" pitchFamily="34" charset="0"/>
                  <a:buChar char="•"/>
                </a:pPr>
                <a:endParaRPr lang="en-US" dirty="0"/>
              </a:p>
              <a:p>
                <a:pPr marL="342900" lvl="1" indent="-342900">
                  <a:buFont typeface="Arial" pitchFamily="34" charset="0"/>
                  <a:buChar char="•"/>
                </a:pPr>
                <a:r>
                  <a:rPr lang="en-US" dirty="0"/>
                  <a:t>More sophisticated approaches of evaluation</a:t>
                </a:r>
              </a:p>
              <a:p>
                <a:pPr marL="742950" lvl="2" indent="-342900"/>
                <a:r>
                  <a:rPr lang="en-US" dirty="0"/>
                  <a:t>AUC</a:t>
                </a:r>
              </a:p>
              <a:p>
                <a:pPr marL="742950" lvl="2" indent="-342900"/>
                <a:r>
                  <a:rPr lang="en-US" dirty="0"/>
                  <a:t>F-Measure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153400" cy="5318760"/>
              </a:xfrm>
              <a:blipFill rotWithShape="0">
                <a:blip r:embed="rId4"/>
                <a:stretch>
                  <a:fillRect l="-972" t="-916"/>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819400" y="3018712"/>
            <a:ext cx="2294857" cy="468571"/>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667000" y="3727755"/>
            <a:ext cx="4132571" cy="331428"/>
          </a:xfrm>
          <a:prstGeom prst="rect">
            <a:avLst/>
          </a:prstGeom>
        </p:spPr>
      </p:pic>
    </p:spTree>
    <p:extLst>
      <p:ext uri="{BB962C8B-B14F-4D97-AF65-F5344CB8AC3E}">
        <p14:creationId xmlns:p14="http://schemas.microsoft.com/office/powerpoint/2010/main" val="2691942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Regression Performance</a:t>
            </a:r>
          </a:p>
        </p:txBody>
      </p:sp>
      <p:sp>
        <p:nvSpPr>
          <p:cNvPr id="3" name="Content Placeholder 2"/>
          <p:cNvSpPr>
            <a:spLocks noGrp="1"/>
          </p:cNvSpPr>
          <p:nvPr>
            <p:ph idx="1"/>
          </p:nvPr>
        </p:nvSpPr>
        <p:spPr/>
        <p:txBody>
          <a:bodyPr/>
          <a:lstStyle/>
          <a:p>
            <a:r>
              <a:rPr lang="en-US" dirty="0"/>
              <a:t>The labels cannot be predicted precisely</a:t>
            </a:r>
          </a:p>
          <a:p>
            <a:endParaRPr lang="en-US" dirty="0"/>
          </a:p>
          <a:p>
            <a:r>
              <a:rPr lang="en-US" dirty="0"/>
              <a:t>We need to set a margin to accept or reject the predictions</a:t>
            </a:r>
          </a:p>
          <a:p>
            <a:pPr lvl="1"/>
            <a:r>
              <a:rPr lang="en-US" b="1" dirty="0"/>
              <a:t>Example.</a:t>
            </a:r>
            <a:r>
              <a:rPr lang="en-US" dirty="0"/>
              <a:t> When the observed temperature is 71, any prediction in the range of 71±0.5 can be considered as a correct prediction</a:t>
            </a:r>
          </a:p>
          <a:p>
            <a:r>
              <a:rPr lang="en-US" dirty="0"/>
              <a:t>Or, we can use correlation between predicted labels and the ground truth.</a:t>
            </a:r>
          </a:p>
        </p:txBody>
      </p:sp>
    </p:spTree>
    <p:extLst>
      <p:ext uri="{BB962C8B-B14F-4D97-AF65-F5344CB8AC3E}">
        <p14:creationId xmlns:p14="http://schemas.microsoft.com/office/powerpoint/2010/main" val="2257859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Unsupervised Learning</a:t>
            </a:r>
          </a:p>
        </p:txBody>
      </p:sp>
    </p:spTree>
    <p:extLst>
      <p:ext uri="{BB962C8B-B14F-4D97-AF65-F5344CB8AC3E}">
        <p14:creationId xmlns:p14="http://schemas.microsoft.com/office/powerpoint/2010/main" val="3825795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sp>
        <p:nvSpPr>
          <p:cNvPr id="3" name="Content Placeholder 2"/>
          <p:cNvSpPr>
            <a:spLocks noGrp="1"/>
          </p:cNvSpPr>
          <p:nvPr>
            <p:ph idx="1"/>
          </p:nvPr>
        </p:nvSpPr>
        <p:spPr>
          <a:xfrm>
            <a:off x="152400" y="2432222"/>
            <a:ext cx="3962400" cy="3794760"/>
          </a:xfrm>
        </p:spPr>
        <p:txBody>
          <a:bodyPr>
            <a:normAutofit fontScale="92500" lnSpcReduction="20000"/>
          </a:bodyPr>
          <a:lstStyle/>
          <a:p>
            <a:r>
              <a:rPr lang="en-US" dirty="0"/>
              <a:t>Clustering is a form of </a:t>
            </a:r>
            <a:r>
              <a:rPr lang="en-US" b="1" dirty="0"/>
              <a:t>unsupervised learning</a:t>
            </a:r>
          </a:p>
          <a:p>
            <a:endParaRPr lang="en-US" dirty="0"/>
          </a:p>
          <a:p>
            <a:r>
              <a:rPr lang="en-US" dirty="0"/>
              <a:t>Clustering algorithms group together </a:t>
            </a:r>
            <a:r>
              <a:rPr lang="en-US" b="1" dirty="0"/>
              <a:t>similar items</a:t>
            </a:r>
          </a:p>
          <a:p>
            <a:pPr marL="742950" lvl="2" indent="-342900"/>
            <a:r>
              <a:rPr lang="en-US" dirty="0"/>
              <a:t>The algorithm does not have examples showing how the samples should be grouped together (unlabeled data)</a:t>
            </a:r>
          </a:p>
          <a:p>
            <a:endParaRPr lang="en-US" b="1" dirty="0"/>
          </a:p>
        </p:txBody>
      </p:sp>
      <p:sp>
        <p:nvSpPr>
          <p:cNvPr id="4" name="Rectangle 3"/>
          <p:cNvSpPr/>
          <p:nvPr/>
        </p:nvSpPr>
        <p:spPr>
          <a:xfrm>
            <a:off x="914399" y="1004896"/>
            <a:ext cx="7315199"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3200" b="1" dirty="0">
                <a:latin typeface="Open Sans" panose="020B0606030504020204" pitchFamily="34" charset="0"/>
              </a:rPr>
              <a:t>Unsupervised division of instances   into groups of similar objects</a:t>
            </a:r>
          </a:p>
        </p:txBody>
      </p:sp>
      <p:pic>
        <p:nvPicPr>
          <p:cNvPr id="1026" name="Picture 2" descr="http://www.pmarshwx.com/imgs/2011/slgtriskclimo_nosmt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98" y="2362200"/>
            <a:ext cx="4242027" cy="292214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724400" y="5389376"/>
            <a:ext cx="4191000" cy="49215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t>Kernel Density Estimation</a:t>
            </a:r>
          </a:p>
        </p:txBody>
      </p:sp>
    </p:spTree>
    <p:extLst>
      <p:ext uri="{BB962C8B-B14F-4D97-AF65-F5344CB8AC3E}">
        <p14:creationId xmlns:p14="http://schemas.microsoft.com/office/powerpoint/2010/main" val="3102295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Distance/Similarity in Clustering</a:t>
            </a:r>
          </a:p>
        </p:txBody>
      </p:sp>
      <p:sp>
        <p:nvSpPr>
          <p:cNvPr id="3" name="Content Placeholder 2 1"/>
          <p:cNvSpPr>
            <a:spLocks noGrp="1"/>
          </p:cNvSpPr>
          <p:nvPr>
            <p:ph idx="1"/>
          </p:nvPr>
        </p:nvSpPr>
        <p:spPr>
          <a:xfrm>
            <a:off x="457200" y="1066800"/>
            <a:ext cx="8382000" cy="5318760"/>
          </a:xfrm>
        </p:spPr>
        <p:txBody>
          <a:bodyPr>
            <a:normAutofit/>
          </a:bodyPr>
          <a:lstStyle/>
          <a:p>
            <a:r>
              <a:rPr lang="en-US" b="1" dirty="0"/>
              <a:t>Clustering Goal: </a:t>
            </a:r>
            <a:r>
              <a:rPr lang="en-US" dirty="0"/>
              <a:t>Group together similar items</a:t>
            </a:r>
          </a:p>
          <a:p>
            <a:endParaRPr lang="en-US" dirty="0"/>
          </a:p>
          <a:p>
            <a:r>
              <a:rPr lang="en-US" dirty="0"/>
              <a:t>Instances are put into different clusters based on the distance to other instances</a:t>
            </a:r>
          </a:p>
          <a:p>
            <a:endParaRPr lang="en-US" b="1" dirty="0"/>
          </a:p>
          <a:p>
            <a:r>
              <a:rPr lang="en-US" b="1" dirty="0"/>
              <a:t>Any clustering algorithm requires a distance measure</a:t>
            </a:r>
          </a:p>
        </p:txBody>
      </p:sp>
      <p:sp>
        <p:nvSpPr>
          <p:cNvPr id="4" name="Content Placeholder 2 2"/>
          <p:cNvSpPr txBox="1">
            <a:spLocks/>
          </p:cNvSpPr>
          <p:nvPr/>
        </p:nvSpPr>
        <p:spPr>
          <a:xfrm>
            <a:off x="838200" y="4652044"/>
            <a:ext cx="3733800" cy="1813560"/>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rgbClr val="0D0163"/>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D016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D0163"/>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D0163"/>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D016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Open Sans" panose="020B0606030504020204" pitchFamily="34" charset="0"/>
              </a:rPr>
              <a:t>The most popular (dis)similarity measure for continuous features are </a:t>
            </a:r>
            <a:r>
              <a:rPr lang="en-US" b="1" i="1" dirty="0">
                <a:latin typeface="Open Sans" panose="020B0606030504020204" pitchFamily="34" charset="0"/>
              </a:rPr>
              <a:t>Euclidean Distance </a:t>
            </a:r>
            <a:r>
              <a:rPr lang="en-US" dirty="0">
                <a:latin typeface="Open Sans" panose="020B0606030504020204" pitchFamily="34" charset="0"/>
              </a:rPr>
              <a:t>and </a:t>
            </a:r>
            <a:r>
              <a:rPr lang="en-US" b="1" i="1" dirty="0">
                <a:latin typeface="Open Sans" panose="020B0606030504020204" pitchFamily="34" charset="0"/>
              </a:rPr>
              <a:t>Pearson Linear Correlation</a:t>
            </a:r>
          </a:p>
        </p:txBody>
      </p:sp>
      <p:grpSp>
        <p:nvGrpSpPr>
          <p:cNvPr id="5" name="Group 4"/>
          <p:cNvGrpSpPr/>
          <p:nvPr/>
        </p:nvGrpSpPr>
        <p:grpSpPr>
          <a:xfrm>
            <a:off x="4767814" y="4547607"/>
            <a:ext cx="1219200" cy="1524000"/>
            <a:chOff x="762000" y="1371600"/>
            <a:chExt cx="533400" cy="762000"/>
          </a:xfrm>
        </p:grpSpPr>
        <p:sp>
          <p:nvSpPr>
            <p:cNvPr id="6" name="Line 10"/>
            <p:cNvSpPr>
              <a:spLocks noChangeShapeType="1"/>
            </p:cNvSpPr>
            <p:nvPr/>
          </p:nvSpPr>
          <p:spPr bwMode="auto">
            <a:xfrm>
              <a:off x="838200" y="1447800"/>
              <a:ext cx="0" cy="60960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Open Sans" panose="020B0606030504020204" pitchFamily="34" charset="0"/>
              </a:endParaRPr>
            </a:p>
          </p:txBody>
        </p:sp>
        <p:sp>
          <p:nvSpPr>
            <p:cNvPr id="7" name="Line 11"/>
            <p:cNvSpPr>
              <a:spLocks noChangeShapeType="1"/>
            </p:cNvSpPr>
            <p:nvPr/>
          </p:nvSpPr>
          <p:spPr bwMode="auto">
            <a:xfrm>
              <a:off x="838200" y="2057400"/>
              <a:ext cx="381000" cy="0"/>
            </a:xfrm>
            <a:prstGeom prst="line">
              <a:avLst/>
            </a:prstGeom>
            <a:noFill/>
            <a:ln w="9525">
              <a:solidFill>
                <a:schemeClr val="tx1"/>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Open Sans" panose="020B0606030504020204" pitchFamily="34" charset="0"/>
              </a:endParaRPr>
            </a:p>
          </p:txBody>
        </p:sp>
        <p:sp>
          <p:nvSpPr>
            <p:cNvPr id="8" name="Line 8"/>
            <p:cNvSpPr>
              <a:spLocks noChangeShapeType="1"/>
            </p:cNvSpPr>
            <p:nvPr/>
          </p:nvSpPr>
          <p:spPr bwMode="auto">
            <a:xfrm>
              <a:off x="838200" y="1447800"/>
              <a:ext cx="381000" cy="609600"/>
            </a:xfrm>
            <a:prstGeom prst="line">
              <a:avLst/>
            </a:prstGeom>
            <a:noFill/>
            <a:ln w="9525">
              <a:solidFill>
                <a:schemeClr val="hlink"/>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latin typeface="Open Sans" panose="020B0606030504020204" pitchFamily="34" charset="0"/>
              </a:endParaRPr>
            </a:p>
          </p:txBody>
        </p:sp>
        <p:sp>
          <p:nvSpPr>
            <p:cNvPr id="9" name="Oval 6"/>
            <p:cNvSpPr>
              <a:spLocks noChangeArrowheads="1"/>
            </p:cNvSpPr>
            <p:nvPr/>
          </p:nvSpPr>
          <p:spPr bwMode="auto">
            <a:xfrm>
              <a:off x="762000" y="13716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Open Sans" panose="020B0606030504020204" pitchFamily="34" charset="0"/>
              </a:endParaRPr>
            </a:p>
          </p:txBody>
        </p:sp>
        <p:sp>
          <p:nvSpPr>
            <p:cNvPr id="10" name="Oval 9"/>
            <p:cNvSpPr>
              <a:spLocks noChangeArrowheads="1"/>
            </p:cNvSpPr>
            <p:nvPr/>
          </p:nvSpPr>
          <p:spPr bwMode="auto">
            <a:xfrm>
              <a:off x="1143000" y="1981200"/>
              <a:ext cx="152400" cy="152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latin typeface="Open Sans" panose="020B0606030504020204" pitchFamily="34" charset="0"/>
              </a:endParaRPr>
            </a:p>
          </p:txBody>
        </p:sp>
      </p:grpSp>
      <p:pic>
        <p:nvPicPr>
          <p:cNvPr id="14" name="Picture 1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323857" y="6176089"/>
            <a:ext cx="6648686" cy="243810"/>
          </a:xfrm>
          <a:prstGeom prst="rect">
            <a:avLst/>
          </a:prstGeom>
        </p:spPr>
      </p:pic>
      <p:sp>
        <p:nvSpPr>
          <p:cNvPr id="12" name="TextBox 11"/>
          <p:cNvSpPr txBox="1"/>
          <p:nvPr/>
        </p:nvSpPr>
        <p:spPr>
          <a:xfrm>
            <a:off x="6061052" y="5098509"/>
            <a:ext cx="2207656" cy="369332"/>
          </a:xfrm>
          <a:prstGeom prst="rect">
            <a:avLst/>
          </a:prstGeom>
          <a:solidFill>
            <a:srgbClr val="1923F3"/>
          </a:solidFill>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a:latin typeface="Open Sans" panose="020B0606030504020204" pitchFamily="34" charset="0"/>
              </a:rPr>
              <a:t>Euclidean Distance</a:t>
            </a:r>
            <a:endParaRPr kumimoji="0" lang="en-US" b="1" i="0" u="none" strike="noStrike" kern="1200" normalizeH="0" noProof="0" dirty="0">
              <a:solidFill>
                <a:schemeClr val="bg1"/>
              </a:solidFill>
              <a:uLnTx/>
              <a:uFillTx/>
              <a:latin typeface="Open Sans" panose="020B0606030504020204" pitchFamily="34" charset="0"/>
            </a:endParaRPr>
          </a:p>
        </p:txBody>
      </p:sp>
    </p:spTree>
    <p:extLst>
      <p:ext uri="{BB962C8B-B14F-4D97-AF65-F5344CB8AC3E}">
        <p14:creationId xmlns:p14="http://schemas.microsoft.com/office/powerpoint/2010/main" val="1479030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29259"/>
                <a:ext cx="8229600" cy="1584960"/>
              </a:xfrm>
            </p:spPr>
            <p:txBody>
              <a:bodyPr/>
              <a:lstStyle/>
              <a:p>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rPr>
                      <m:t>𝑌</m:t>
                    </m:r>
                  </m:oMath>
                </a14:m>
                <a:r>
                  <a:rPr lang="en-US" dirty="0"/>
                  <a:t> are </a:t>
                </a:r>
                <a14:m>
                  <m:oMath xmlns:m="http://schemas.openxmlformats.org/officeDocument/2006/math">
                    <m:r>
                      <a:rPr lang="en-US" i="1" dirty="0" smtClean="0">
                        <a:latin typeface="Cambria Math" panose="02040503050406030204" pitchFamily="18" charset="0"/>
                      </a:rPr>
                      <m:t>𝑛</m:t>
                    </m:r>
                  </m:oMath>
                </a14:m>
                <a:r>
                  <a:rPr lang="en-US" dirty="0"/>
                  <a:t>-dimensional 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29259"/>
                <a:ext cx="8229600" cy="1584960"/>
              </a:xfrm>
              <a:blipFill rotWithShape="0">
                <a:blip r:embed="rId5"/>
                <a:stretch>
                  <a:fillRect t="-4231"/>
                </a:stretch>
              </a:blipFill>
            </p:spPr>
            <p:txBody>
              <a:bodyPr/>
              <a:lstStyle/>
              <a:p>
                <a:r>
                  <a:rPr lang="en-US">
                    <a:noFill/>
                  </a:rPr>
                  <a:t> </a:t>
                </a:r>
              </a:p>
            </p:txBody>
          </p:sp>
        </mc:Fallback>
      </mc:AlternateContent>
      <p:pic>
        <p:nvPicPr>
          <p:cNvPr id="13" name="Picture 1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58011" y="1421595"/>
            <a:ext cx="2204952" cy="251429"/>
          </a:xfrm>
          <a:prstGeom prst="rect">
            <a:avLst/>
          </a:prstGeom>
        </p:spPr>
      </p:pic>
      <p:pic>
        <p:nvPicPr>
          <p:cNvPr id="14" name="Picture 1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58011" y="1858191"/>
            <a:ext cx="2115047" cy="251429"/>
          </a:xfrm>
          <a:prstGeom prst="rect">
            <a:avLst/>
          </a:prstGeom>
        </p:spPr>
      </p:pic>
      <p:sp>
        <p:nvSpPr>
          <p:cNvPr id="15" name="TextBox 14"/>
          <p:cNvSpPr txBox="1"/>
          <p:nvPr/>
        </p:nvSpPr>
        <p:spPr>
          <a:xfrm>
            <a:off x="834149" y="5486400"/>
            <a:ext cx="7475701" cy="36933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dirty="0">
                <a:latin typeface="Open Sans" panose="020B0606030504020204" pitchFamily="34" charset="0"/>
              </a:rPr>
              <a:t>Once a distance measure is selected, instances are grouped using it.</a:t>
            </a:r>
            <a:endParaRPr kumimoji="0" lang="en-US" b="1" i="0" u="none" strike="noStrike" kern="1200" normalizeH="0" noProof="0" dirty="0">
              <a:solidFill>
                <a:schemeClr val="bg1"/>
              </a:solidFill>
              <a:uLnTx/>
              <a:uFillTx/>
              <a:latin typeface="Open Sans" panose="020B0606030504020204" pitchFamily="34" charset="0"/>
            </a:endParaRPr>
          </a:p>
        </p:txBody>
      </p:sp>
      <p:pic>
        <p:nvPicPr>
          <p:cNvPr id="16" name="Picture 1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84408" y="2438400"/>
            <a:ext cx="8468258" cy="2671877"/>
          </a:xfrm>
          <a:prstGeom prst="rect">
            <a:avLst/>
          </a:prstGeom>
        </p:spPr>
      </p:pic>
    </p:spTree>
    <p:extLst>
      <p:ext uri="{BB962C8B-B14F-4D97-AF65-F5344CB8AC3E}">
        <p14:creationId xmlns:p14="http://schemas.microsoft.com/office/powerpoint/2010/main" val="3113349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endParaRPr lang="en-US" dirty="0"/>
              </a:p>
              <a:p>
                <a:r>
                  <a:rPr lang="en-US" dirty="0"/>
                  <a:t>Clusters are usually represented by compact and abstract notations. </a:t>
                </a:r>
              </a:p>
              <a:p>
                <a:endParaRPr lang="en-US" dirty="0"/>
              </a:p>
              <a:p>
                <a:r>
                  <a:rPr lang="en-US" dirty="0"/>
                  <a:t>“Cluster centroids” are one common example of this abstract notation.</a:t>
                </a:r>
                <a:endParaRPr lang="en-US" b="1" dirty="0">
                  <a:solidFill>
                    <a:schemeClr val="bg1"/>
                  </a:solidFill>
                </a:endParaRPr>
              </a:p>
              <a:p>
                <a:pPr>
                  <a:lnSpc>
                    <a:spcPct val="200000"/>
                  </a:lnSpc>
                </a:pPr>
                <a:r>
                  <a:rPr lang="en-US" dirty="0"/>
                  <a:t>Partitional Algorithms (most common type)</a:t>
                </a:r>
              </a:p>
              <a:p>
                <a:pPr lvl="1">
                  <a:lnSpc>
                    <a:spcPct val="200000"/>
                  </a:lnSpc>
                </a:pPr>
                <a:r>
                  <a:rPr lang="en-US" dirty="0"/>
                  <a:t>Partition the dataset into a set of clusters</a:t>
                </a:r>
              </a:p>
              <a:p>
                <a:pPr lvl="1"/>
                <a:r>
                  <a:rPr lang="en-US" dirty="0"/>
                  <a:t>Each instance is assigned to a cluster exactly once</a:t>
                </a:r>
              </a:p>
              <a:p>
                <a:pPr lvl="1"/>
                <a:r>
                  <a:rPr lang="en-US" dirty="0"/>
                  <a:t>No instance remains unassigned to clusters.</a:t>
                </a:r>
              </a:p>
              <a:p>
                <a:pPr lvl="2">
                  <a:lnSpc>
                    <a:spcPct val="200000"/>
                  </a:lnSpc>
                </a:pPr>
                <a:r>
                  <a:rPr lang="en-US" b="1" dirty="0"/>
                  <a:t>Example: </a:t>
                </a:r>
                <a14:m>
                  <m:oMath xmlns:m="http://schemas.openxmlformats.org/officeDocument/2006/math">
                    <m:r>
                      <a:rPr lang="en-US" i="1" dirty="0" smtClean="0">
                        <a:latin typeface="Cambria Math" panose="02040503050406030204" pitchFamily="18" charset="0"/>
                      </a:rPr>
                      <m:t>𝑘</m:t>
                    </m:r>
                  </m:oMath>
                </a14:m>
                <a:r>
                  <a:rPr lang="en-US" dirty="0"/>
                  <a:t>-means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11"/>
                </a:stretch>
              </a:blipFill>
            </p:spPr>
            <p:txBody>
              <a:bodyPr/>
              <a:lstStyle/>
              <a:p>
                <a:r>
                  <a:rPr lang="en-US">
                    <a:noFill/>
                  </a:rPr>
                  <a:t> </a:t>
                </a:r>
              </a:p>
            </p:txBody>
          </p:sp>
        </mc:Fallback>
      </mc:AlternateContent>
    </p:spTree>
    <p:extLst>
      <p:ext uri="{BB962C8B-B14F-4D97-AF65-F5344CB8AC3E}">
        <p14:creationId xmlns:p14="http://schemas.microsoft.com/office/powerpoint/2010/main" val="2073305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for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=6</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458202"/>
            <a:ext cx="6019800" cy="4630615"/>
          </a:xfrm>
          <a:prstGeom prst="rect">
            <a:avLst/>
          </a:prstGeom>
        </p:spPr>
      </p:pic>
    </p:spTree>
    <p:extLst>
      <p:ext uri="{BB962C8B-B14F-4D97-AF65-F5344CB8AC3E}">
        <p14:creationId xmlns:p14="http://schemas.microsoft.com/office/powerpoint/2010/main" val="3341299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p:sp>
        <p:nvSpPr>
          <p:cNvPr id="3" name="Content Placeholder 2"/>
          <p:cNvSpPr>
            <a:spLocks noGrp="1"/>
          </p:cNvSpPr>
          <p:nvPr>
            <p:ph idx="1"/>
          </p:nvPr>
        </p:nvSpPr>
        <p:spPr>
          <a:xfrm>
            <a:off x="457200" y="1066800"/>
            <a:ext cx="8686800" cy="5318760"/>
          </a:xfrm>
        </p:spPr>
        <p:txBody>
          <a:bodyPr/>
          <a:lstStyle/>
          <a:p>
            <a:pPr marL="0" indent="0">
              <a:buNone/>
            </a:pPr>
            <a:r>
              <a:rPr lang="en-US" dirty="0"/>
              <a:t>The most commonly used clustering algorithm </a:t>
            </a:r>
          </a:p>
          <a:p>
            <a:pPr lvl="1"/>
            <a:r>
              <a:rPr lang="en-US" dirty="0"/>
              <a:t>Related to Expectation Maximization (</a:t>
            </a:r>
            <a:r>
              <a:rPr lang="en-US" b="1" dirty="0">
                <a:solidFill>
                  <a:srgbClr val="FF0000"/>
                </a:solidFill>
              </a:rPr>
              <a:t>EM</a:t>
            </a:r>
            <a:r>
              <a:rPr lang="en-US" dirty="0"/>
              <a:t>) in statistics.</a:t>
            </a:r>
          </a:p>
        </p:txBody>
      </p:sp>
      <p:pic>
        <p:nvPicPr>
          <p:cNvPr id="4" name="Picture 3"/>
          <p:cNvPicPr>
            <a:picLocks noChangeAspect="1"/>
          </p:cNvPicPr>
          <p:nvPr/>
        </p:nvPicPr>
        <p:blipFill>
          <a:blip r:embed="rId3">
            <a:clrChange>
              <a:clrFrom>
                <a:srgbClr val="FFFFFF"/>
              </a:clrFrom>
              <a:clrTo>
                <a:srgbClr val="FFFFFF">
                  <a:alpha val="0"/>
                </a:srgbClr>
              </a:clrTo>
            </a:clrChange>
            <a:lum bright="-20000" contrast="40000"/>
          </a:blip>
          <a:stretch>
            <a:fillRect/>
          </a:stretch>
        </p:blipFill>
        <p:spPr>
          <a:xfrm>
            <a:off x="267787" y="2438400"/>
            <a:ext cx="8608425" cy="3704575"/>
          </a:xfrm>
          <a:prstGeom prst="rect">
            <a:avLst/>
          </a:prstGeom>
        </p:spPr>
      </p:pic>
    </p:spTree>
    <p:extLst>
      <p:ext uri="{BB962C8B-B14F-4D97-AF65-F5344CB8AC3E}">
        <p14:creationId xmlns:p14="http://schemas.microsoft.com/office/powerpoint/2010/main" val="264430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Mining vs. Databases</a:t>
            </a:r>
          </a:p>
        </p:txBody>
      </p:sp>
      <p:sp>
        <p:nvSpPr>
          <p:cNvPr id="3" name="Content Placeholder 2"/>
          <p:cNvSpPr>
            <a:spLocks noGrp="1"/>
          </p:cNvSpPr>
          <p:nvPr>
            <p:ph idx="1"/>
          </p:nvPr>
        </p:nvSpPr>
        <p:spPr/>
        <p:txBody>
          <a:bodyPr>
            <a:normAutofit lnSpcReduction="10000"/>
          </a:bodyPr>
          <a:lstStyle/>
          <a:p>
            <a:r>
              <a:rPr lang="en-US" b="1" dirty="0"/>
              <a:t>Data mining </a:t>
            </a:r>
            <a:r>
              <a:rPr lang="en-US" dirty="0"/>
              <a:t>is the </a:t>
            </a:r>
            <a:r>
              <a:rPr lang="en-US" i="1" dirty="0"/>
              <a:t>process</a:t>
            </a:r>
            <a:r>
              <a:rPr lang="en-US" dirty="0"/>
              <a:t> of extracting hidden and actionable patterns from data</a:t>
            </a:r>
          </a:p>
          <a:p>
            <a:endParaRPr lang="en-US" b="1" dirty="0"/>
          </a:p>
          <a:p>
            <a:r>
              <a:rPr lang="en-US" b="1" dirty="0"/>
              <a:t>Database systems </a:t>
            </a:r>
            <a:r>
              <a:rPr lang="en-US" dirty="0"/>
              <a:t>store and manage data </a:t>
            </a:r>
          </a:p>
          <a:p>
            <a:pPr lvl="1"/>
            <a:r>
              <a:rPr lang="en-US" dirty="0"/>
              <a:t>Queries return part of stored data </a:t>
            </a:r>
          </a:p>
          <a:p>
            <a:pPr lvl="1"/>
            <a:r>
              <a:rPr lang="en-US" dirty="0"/>
              <a:t>Queries do not extract hidden patterns</a:t>
            </a:r>
          </a:p>
          <a:p>
            <a:endParaRPr lang="en-US" dirty="0"/>
          </a:p>
          <a:p>
            <a:r>
              <a:rPr lang="en-US" dirty="0"/>
              <a:t>Examples of querying databases</a:t>
            </a:r>
          </a:p>
          <a:p>
            <a:pPr lvl="1"/>
            <a:r>
              <a:rPr lang="en-US" dirty="0"/>
              <a:t>Find all employees with income more than $250K</a:t>
            </a:r>
          </a:p>
          <a:p>
            <a:pPr lvl="1"/>
            <a:r>
              <a:rPr lang="en-US" dirty="0"/>
              <a:t>Find top spending customers in last month</a:t>
            </a:r>
          </a:p>
          <a:p>
            <a:pPr lvl="1"/>
            <a:r>
              <a:rPr lang="en-US" dirty="0"/>
              <a:t>Find all students from </a:t>
            </a:r>
            <a:r>
              <a:rPr lang="en-US" i="1" dirty="0"/>
              <a:t>engineering college</a:t>
            </a:r>
            <a:r>
              <a:rPr lang="en-US" dirty="0"/>
              <a:t> with GPA more than average</a:t>
            </a:r>
          </a:p>
        </p:txBody>
      </p:sp>
    </p:spTree>
    <p:extLst>
      <p:ext uri="{BB962C8B-B14F-4D97-AF65-F5344CB8AC3E}">
        <p14:creationId xmlns:p14="http://schemas.microsoft.com/office/powerpoint/2010/main" val="26385771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Algorithm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10600" cy="5318760"/>
              </a:xfrm>
            </p:spPr>
            <p:txBody>
              <a:bodyPr>
                <a:normAutofit fontScale="92500" lnSpcReduction="20000"/>
              </a:bodyPr>
              <a:lstStyle/>
              <a:p>
                <a:pPr marL="0" indent="0">
                  <a:buNone/>
                </a:pPr>
                <a:r>
                  <a:rPr lang="en-US" sz="2800" dirty="0"/>
                  <a:t>Given data points </a:t>
                </a:r>
                <a14:m>
                  <m:oMath xmlns:m="http://schemas.openxmlformats.org/officeDocument/2006/math">
                    <m:r>
                      <a:rPr lang="en-US" sz="2800" i="1" dirty="0" smtClean="0">
                        <a:latin typeface="Cambria Math" panose="02040503050406030204" pitchFamily="18" charset="0"/>
                      </a:rPr>
                      <m:t>𝑥</m:t>
                    </m:r>
                    <m:r>
                      <a:rPr lang="en-US" sz="2800" i="1" baseline="-25000" dirty="0" smtClean="0">
                        <a:latin typeface="Cambria Math" panose="02040503050406030204" pitchFamily="18" charset="0"/>
                      </a:rPr>
                      <m:t>𝑖</m:t>
                    </m:r>
                  </m:oMath>
                </a14:m>
                <a:r>
                  <a:rPr lang="en-US" sz="2800" dirty="0"/>
                  <a:t> and an initial set of </a:t>
                </a:r>
                <a14:m>
                  <m:oMath xmlns:m="http://schemas.openxmlformats.org/officeDocument/2006/math">
                    <m:r>
                      <a:rPr lang="en-US" sz="2800" i="1" dirty="0" smtClean="0">
                        <a:latin typeface="Cambria Math" panose="02040503050406030204" pitchFamily="18" charset="0"/>
                      </a:rPr>
                      <m:t>𝑘</m:t>
                    </m:r>
                  </m:oMath>
                </a14:m>
                <a:r>
                  <a:rPr lang="en-US" sz="2800" dirty="0"/>
                  <a:t> centroids </a:t>
                </a:r>
                <a14:m>
                  <m:oMath xmlns:m="http://schemas.openxmlformats.org/officeDocument/2006/math">
                    <m:sSubSup>
                      <m:sSubSupPr>
                        <m:ctrlPr>
                          <a:rPr lang="en-US" i="1" dirty="0">
                            <a:latin typeface="Cambria Math" panose="02040503050406030204" pitchFamily="18" charset="0"/>
                          </a:rPr>
                        </m:ctrlPr>
                      </m:sSubSupPr>
                      <m:e>
                        <m:r>
                          <a:rPr lang="en-US" b="0" i="1" dirty="0" smtClean="0">
                            <a:latin typeface="Cambria Math" panose="02040503050406030204" pitchFamily="18" charset="0"/>
                          </a:rPr>
                          <m:t>𝑚</m:t>
                        </m:r>
                      </m:e>
                      <m:sub>
                        <m:r>
                          <a:rPr lang="en-US" b="0" i="1" dirty="0" smtClean="0">
                            <a:latin typeface="Cambria Math" panose="02040503050406030204" pitchFamily="18" charset="0"/>
                          </a:rPr>
                          <m:t>1</m:t>
                        </m:r>
                      </m:sub>
                      <m:sup>
                        <m:r>
                          <a:rPr lang="en-US" b="0" i="1" dirty="0" smtClean="0">
                            <a:latin typeface="Cambria Math" panose="02040503050406030204" pitchFamily="18" charset="0"/>
                          </a:rPr>
                          <m:t>1</m:t>
                        </m:r>
                      </m:sup>
                    </m:sSubSup>
                    <m:r>
                      <a:rPr lang="en-US" b="0" i="1" dirty="0" smtClean="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𝑚</m:t>
                        </m:r>
                      </m:e>
                      <m:sub>
                        <m:r>
                          <a:rPr lang="en-US" b="0" i="1" dirty="0" smtClean="0">
                            <a:latin typeface="Cambria Math" panose="02040503050406030204" pitchFamily="18" charset="0"/>
                          </a:rPr>
                          <m:t>2</m:t>
                        </m:r>
                      </m:sub>
                      <m:sup>
                        <m:r>
                          <a:rPr lang="en-US" i="1" dirty="0">
                            <a:latin typeface="Cambria Math" panose="02040503050406030204" pitchFamily="18" charset="0"/>
                          </a:rPr>
                          <m:t>1</m:t>
                        </m:r>
                      </m:sup>
                    </m:sSubSup>
                  </m:oMath>
                </a14:m>
                <a:r>
                  <a:rPr lang="en-US" sz="2800" dirty="0"/>
                  <a:t>,…,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𝑚</m:t>
                        </m:r>
                      </m:e>
                      <m:sub>
                        <m:r>
                          <a:rPr lang="en-US" b="0" i="1" dirty="0" smtClean="0">
                            <a:latin typeface="Cambria Math" panose="02040503050406030204" pitchFamily="18" charset="0"/>
                          </a:rPr>
                          <m:t>𝑘</m:t>
                        </m:r>
                      </m:sub>
                      <m:sup>
                        <m:r>
                          <a:rPr lang="en-US" i="1" dirty="0">
                            <a:latin typeface="Cambria Math" panose="02040503050406030204" pitchFamily="18" charset="0"/>
                          </a:rPr>
                          <m:t>1</m:t>
                        </m:r>
                      </m:sup>
                    </m:sSubSup>
                  </m:oMath>
                </a14:m>
                <a:r>
                  <a:rPr lang="en-US" sz="2800" dirty="0"/>
                  <a:t> the algorithm proceeds    as follows:</a:t>
                </a:r>
              </a:p>
              <a:p>
                <a:endParaRPr lang="en-US" sz="2800" b="1" dirty="0"/>
              </a:p>
              <a:p>
                <a:r>
                  <a:rPr lang="en-US" sz="2800" b="1" dirty="0"/>
                  <a:t>Assignment step</a:t>
                </a:r>
                <a:r>
                  <a:rPr lang="en-US" sz="2800" dirty="0"/>
                  <a:t>: Assign each data point to the cluster </a:t>
                </a:r>
                <a14:m>
                  <m:oMath xmlns:m="http://schemas.openxmlformats.org/officeDocument/2006/math">
                    <m:sSubSup>
                      <m:sSubSupPr>
                        <m:ctrlPr>
                          <a:rPr lang="en-US" sz="2800" i="1" dirty="0" smtClean="0">
                            <a:latin typeface="Cambria Math" panose="02040503050406030204" pitchFamily="18" charset="0"/>
                          </a:rPr>
                        </m:ctrlPr>
                      </m:sSubSupPr>
                      <m:e>
                        <m:r>
                          <a:rPr lang="en-US" sz="2800" b="0" i="1" dirty="0" smtClean="0">
                            <a:latin typeface="Cambria Math" panose="02040503050406030204" pitchFamily="18" charset="0"/>
                          </a:rPr>
                          <m:t>𝑆</m:t>
                        </m:r>
                      </m:e>
                      <m:sub>
                        <m:r>
                          <a:rPr lang="en-US" sz="2800" b="0" i="1" dirty="0" smtClean="0">
                            <a:latin typeface="Cambria Math" panose="02040503050406030204" pitchFamily="18" charset="0"/>
                          </a:rPr>
                          <m:t>𝑖</m:t>
                        </m:r>
                      </m:sub>
                      <m:sup>
                        <m:r>
                          <a:rPr lang="en-US" sz="2800" b="0" i="1" dirty="0" smtClean="0">
                            <a:latin typeface="Cambria Math" panose="02040503050406030204" pitchFamily="18" charset="0"/>
                          </a:rPr>
                          <m:t>𝑡</m:t>
                        </m:r>
                      </m:sup>
                    </m:sSubSup>
                  </m:oMath>
                </a14:m>
                <a:r>
                  <a:rPr lang="en-US" sz="2800" dirty="0"/>
                  <a:t> with the closest centroid </a:t>
                </a:r>
              </a:p>
              <a:p>
                <a:pPr lvl="1"/>
                <a:r>
                  <a:rPr lang="en-US" sz="2400" dirty="0"/>
                  <a:t>Each data point goes into exactly one cluster</a:t>
                </a:r>
              </a:p>
              <a:p>
                <a:endParaRPr lang="en-US" sz="2800" dirty="0"/>
              </a:p>
              <a:p>
                <a:endParaRPr lang="en-US" sz="4400" dirty="0"/>
              </a:p>
              <a:p>
                <a:endParaRPr lang="en-US" sz="2800" b="1" dirty="0"/>
              </a:p>
              <a:p>
                <a:r>
                  <a:rPr lang="en-US" sz="2800" b="1" dirty="0"/>
                  <a:t>Update step</a:t>
                </a:r>
                <a:r>
                  <a:rPr lang="en-US" sz="2800" dirty="0"/>
                  <a:t>: Calculate the new means to be the centroid of the data points in the cluster</a:t>
                </a:r>
              </a:p>
              <a:p>
                <a:pPr lvl="1"/>
                <a:r>
                  <a:rPr lang="en-US" sz="2400" dirty="0"/>
                  <a:t>After all points are assigned</a:t>
                </a:r>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10600" cy="5318760"/>
              </a:xfrm>
              <a:blipFill rotWithShape="0">
                <a:blip r:embed="rId4"/>
                <a:stretch>
                  <a:fillRect l="-1274" t="-2405"/>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83643" y="4114800"/>
            <a:ext cx="7757714" cy="457143"/>
          </a:xfrm>
          <a:prstGeom prst="rect">
            <a:avLst/>
          </a:prstGeom>
        </p:spPr>
      </p:pic>
    </p:spTree>
    <p:extLst>
      <p:ext uri="{BB962C8B-B14F-4D97-AF65-F5344CB8AC3E}">
        <p14:creationId xmlns:p14="http://schemas.microsoft.com/office/powerpoint/2010/main" val="7936957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 we stop?</a:t>
            </a:r>
          </a:p>
        </p:txBody>
      </p:sp>
      <p:sp>
        <p:nvSpPr>
          <p:cNvPr id="3" name="Content Placeholder 2"/>
          <p:cNvSpPr>
            <a:spLocks noGrp="1"/>
          </p:cNvSpPr>
          <p:nvPr>
            <p:ph idx="1"/>
          </p:nvPr>
        </p:nvSpPr>
        <p:spPr>
          <a:xfrm>
            <a:off x="457200" y="1066800"/>
            <a:ext cx="8458200" cy="5318760"/>
          </a:xfrm>
        </p:spPr>
        <p:txBody>
          <a:bodyPr>
            <a:normAutofit/>
          </a:bodyPr>
          <a:lstStyle/>
          <a:p>
            <a:pPr marL="0" indent="0">
              <a:buNone/>
            </a:pPr>
            <a:r>
              <a:rPr lang="en-US" dirty="0"/>
              <a:t>The procedure is repeated until </a:t>
            </a:r>
            <a:r>
              <a:rPr lang="en-US" b="1" dirty="0">
                <a:solidFill>
                  <a:srgbClr val="FF0000"/>
                </a:solidFill>
              </a:rPr>
              <a:t>convergence</a:t>
            </a:r>
            <a:endParaRPr lang="en-US" dirty="0"/>
          </a:p>
          <a:p>
            <a:endParaRPr lang="en-US" dirty="0"/>
          </a:p>
          <a:p>
            <a:r>
              <a:rPr lang="en-US" b="1" dirty="0"/>
              <a:t>Convergence:</a:t>
            </a:r>
            <a:r>
              <a:rPr lang="en-US" dirty="0"/>
              <a:t> </a:t>
            </a:r>
          </a:p>
          <a:p>
            <a:pPr lvl="1"/>
            <a:r>
              <a:rPr lang="en-US" dirty="0"/>
              <a:t>Whether centroids are no longer changing </a:t>
            </a:r>
          </a:p>
          <a:p>
            <a:pPr lvl="1"/>
            <a:r>
              <a:rPr lang="en-US" dirty="0"/>
              <a:t>Equivalent to clustering assignments not changing </a:t>
            </a:r>
          </a:p>
          <a:p>
            <a:pPr lvl="1"/>
            <a:r>
              <a:rPr lang="en-US" dirty="0"/>
              <a:t>The algorithm can be stopped when the Euclidean distance between the centroids in two consecutive steps is less than some small positive value</a:t>
            </a:r>
          </a:p>
          <a:p>
            <a:endParaRPr lang="en-US" dirty="0"/>
          </a:p>
        </p:txBody>
      </p:sp>
    </p:spTree>
    <p:extLst>
      <p:ext uri="{BB962C8B-B14F-4D97-AF65-F5344CB8AC3E}">
        <p14:creationId xmlns:p14="http://schemas.microsoft.com/office/powerpoint/2010/main" val="14878664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(alternative!)</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318760"/>
              </a:xfrm>
            </p:spPr>
            <p:txBody>
              <a:bodyPr>
                <a:normAutofit fontScale="92500" lnSpcReduction="20000"/>
              </a:bodyPr>
              <a:lstStyle/>
              <a:p>
                <a:r>
                  <a:rPr lang="en-US" dirty="0"/>
                  <a:t>As an alternative, </a:t>
                </a:r>
                <a14:m>
                  <m:oMath xmlns:m="http://schemas.openxmlformats.org/officeDocument/2006/math">
                    <m:r>
                      <a:rPr lang="en-US" i="1" dirty="0" smtClean="0">
                        <a:latin typeface="Cambria Math" panose="02040503050406030204" pitchFamily="18" charset="0"/>
                      </a:rPr>
                      <m:t>𝑘</m:t>
                    </m:r>
                  </m:oMath>
                </a14:m>
                <a:r>
                  <a:rPr lang="en-US" dirty="0"/>
                  <a:t>-means implementations try to minimize an </a:t>
                </a:r>
                <a:r>
                  <a:rPr lang="en-US" dirty="0">
                    <a:solidFill>
                      <a:srgbClr val="FF0000"/>
                    </a:solidFill>
                  </a:rPr>
                  <a:t>objective function</a:t>
                </a:r>
                <a:r>
                  <a:rPr lang="en-US" dirty="0"/>
                  <a:t>. </a:t>
                </a:r>
              </a:p>
              <a:p>
                <a:pPr lvl="1"/>
                <a:r>
                  <a:rPr lang="en-US" b="1" dirty="0"/>
                  <a:t>Example:</a:t>
                </a:r>
                <a:r>
                  <a:rPr lang="en-US" dirty="0"/>
                  <a:t> the squared distance error:</a:t>
                </a:r>
              </a:p>
              <a:p>
                <a:endParaRPr lang="en-US" dirty="0"/>
              </a:p>
              <a:p>
                <a:endParaRPr lang="en-US" dirty="0"/>
              </a:p>
              <a:p>
                <a:endParaRPr lang="en-US" dirty="0"/>
              </a:p>
              <a:p>
                <a:pPr lvl="1"/>
                <a14:m>
                  <m:oMath xmlns:m="http://schemas.openxmlformats.org/officeDocument/2006/math">
                    <m:sSubSup>
                      <m:sSubSupPr>
                        <m:ctrlPr>
                          <a:rPr lang="en-US"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𝑗</m:t>
                        </m:r>
                      </m:sub>
                      <m:sup>
                        <m:r>
                          <a:rPr lang="en-US" b="0" i="1" dirty="0" smtClean="0">
                            <a:latin typeface="Cambria Math" panose="02040503050406030204" pitchFamily="18" charset="0"/>
                          </a:rPr>
                          <m:t>𝑖</m:t>
                        </m:r>
                      </m:sup>
                    </m:sSubSup>
                  </m:oMath>
                </a14:m>
                <a:r>
                  <a:rPr lang="en-US" dirty="0"/>
                  <a:t> is the </a:t>
                </a:r>
                <a14:m>
                  <m:oMath xmlns:m="http://schemas.openxmlformats.org/officeDocument/2006/math">
                    <m:r>
                      <a:rPr lang="en-US" i="1" dirty="0" smtClean="0">
                        <a:latin typeface="Cambria Math" panose="02040503050406030204" pitchFamily="18" charset="0"/>
                      </a:rPr>
                      <m:t>𝑗</m:t>
                    </m:r>
                  </m:oMath>
                </a14:m>
                <a:r>
                  <a:rPr lang="en-US" dirty="0"/>
                  <a:t>th instance of cluster </a:t>
                </a:r>
                <a14:m>
                  <m:oMath xmlns:m="http://schemas.openxmlformats.org/officeDocument/2006/math">
                    <m:r>
                      <a:rPr lang="en-US" i="1" dirty="0" smtClean="0">
                        <a:latin typeface="Cambria Math" panose="02040503050406030204" pitchFamily="18" charset="0"/>
                      </a:rPr>
                      <m:t>𝑖</m:t>
                    </m:r>
                  </m:oMath>
                </a14:m>
                <a:endParaRPr lang="en-US" dirty="0"/>
              </a:p>
              <a:p>
                <a:pPr lvl="1"/>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err="1">
                        <a:latin typeface="Cambria Math" panose="02040503050406030204" pitchFamily="18" charset="0"/>
                      </a:rPr>
                      <m:t>𝑖</m:t>
                    </m:r>
                    <m:r>
                      <a:rPr lang="en-US" i="1" dirty="0">
                        <a:latin typeface="Cambria Math" panose="02040503050406030204" pitchFamily="18" charset="0"/>
                      </a:rPr>
                      <m:t>)</m:t>
                    </m:r>
                  </m:oMath>
                </a14:m>
                <a:r>
                  <a:rPr lang="en-US" dirty="0"/>
                  <a:t> is the number of instances in cluster </a:t>
                </a:r>
                <a14:m>
                  <m:oMath xmlns:m="http://schemas.openxmlformats.org/officeDocument/2006/math">
                    <m:r>
                      <a:rPr lang="en-US" i="1" dirty="0" smtClean="0">
                        <a:latin typeface="Cambria Math" panose="02040503050406030204" pitchFamily="18" charset="0"/>
                      </a:rPr>
                      <m:t>𝑖</m:t>
                    </m:r>
                  </m:oMath>
                </a14:m>
                <a:endParaRPr lang="en-US" dirty="0"/>
              </a:p>
              <a:p>
                <a:pPr lvl="1"/>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𝑖</m:t>
                        </m:r>
                      </m:sub>
                    </m:sSub>
                  </m:oMath>
                </a14:m>
                <a:r>
                  <a:rPr lang="en-US" dirty="0"/>
                  <a:t> is the centroid of cluster </a:t>
                </a:r>
                <a14:m>
                  <m:oMath xmlns:m="http://schemas.openxmlformats.org/officeDocument/2006/math">
                    <m:r>
                      <a:rPr lang="en-US" i="1" dirty="0" smtClean="0">
                        <a:latin typeface="Cambria Math" panose="02040503050406030204" pitchFamily="18" charset="0"/>
                      </a:rPr>
                      <m:t>𝑖</m:t>
                    </m:r>
                  </m:oMath>
                </a14:m>
                <a:r>
                  <a:rPr lang="en-US" dirty="0"/>
                  <a:t>.</a:t>
                </a:r>
              </a:p>
              <a:p>
                <a:endParaRPr lang="en-US" dirty="0"/>
              </a:p>
              <a:p>
                <a:r>
                  <a:rPr lang="en-US" b="1" dirty="0"/>
                  <a:t>Stopping Criterion: </a:t>
                </a:r>
              </a:p>
              <a:p>
                <a:pPr lvl="1"/>
                <a:r>
                  <a:rPr lang="en-US" dirty="0"/>
                  <a:t>when the difference between the objective function values of two consecutive iterations of the </a:t>
                </a:r>
                <a14:m>
                  <m:oMath xmlns:m="http://schemas.openxmlformats.org/officeDocument/2006/math">
                    <m:r>
                      <a:rPr lang="en-US" i="1" dirty="0" smtClean="0">
                        <a:latin typeface="Cambria Math" panose="02040503050406030204" pitchFamily="18" charset="0"/>
                      </a:rPr>
                      <m:t>𝑘</m:t>
                    </m:r>
                  </m:oMath>
                </a14:m>
                <a:r>
                  <a:rPr lang="en-US" dirty="0"/>
                  <a:t>-means algorithm is less than some small value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318760"/>
              </a:xfrm>
              <a:blipFill rotWithShape="0">
                <a:blip r:embed="rId4"/>
                <a:stretch>
                  <a:fillRect l="-1091" t="-2405" r="-218"/>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743428" y="2514600"/>
            <a:ext cx="3657143" cy="566857"/>
          </a:xfrm>
          <a:prstGeom prst="rect">
            <a:avLst/>
          </a:prstGeom>
        </p:spPr>
      </p:pic>
    </p:spTree>
    <p:extLst>
      <p:ext uri="{BB962C8B-B14F-4D97-AF65-F5344CB8AC3E}">
        <p14:creationId xmlns:p14="http://schemas.microsoft.com/office/powerpoint/2010/main" val="2678230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458200" cy="5318760"/>
              </a:xfrm>
            </p:spPr>
            <p:txBody>
              <a:bodyPr>
                <a:normAutofit fontScale="92500"/>
              </a:bodyPr>
              <a:lstStyle/>
              <a:p>
                <a:r>
                  <a:rPr lang="en-US" dirty="0"/>
                  <a:t>Finding the global optimum of the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a:t>partitions is computationally expensive (</a:t>
                </a:r>
                <a:r>
                  <a:rPr lang="en-US" b="1" dirty="0"/>
                  <a:t>NP</a:t>
                </a:r>
                <a:r>
                  <a:rPr lang="en-US" dirty="0"/>
                  <a:t>-hard). </a:t>
                </a:r>
              </a:p>
              <a:p>
                <a:endParaRPr lang="en-US" dirty="0"/>
              </a:p>
              <a:p>
                <a:r>
                  <a:rPr lang="en-US" dirty="0"/>
                  <a:t>This is equivalent to finding the optimal centroids that minimize the objective function</a:t>
                </a:r>
              </a:p>
              <a:p>
                <a:endParaRPr lang="en-US" dirty="0"/>
              </a:p>
              <a:p>
                <a:r>
                  <a:rPr lang="en-US" b="1" dirty="0"/>
                  <a:t>Solution: </a:t>
                </a:r>
                <a:r>
                  <a:rPr lang="en-US" dirty="0"/>
                  <a:t>efficient heuristics</a:t>
                </a:r>
              </a:p>
              <a:p>
                <a:pPr lvl="1"/>
                <a:r>
                  <a:rPr lang="en-US" b="1" dirty="0"/>
                  <a:t>Outcome: </a:t>
                </a:r>
                <a:r>
                  <a:rPr lang="en-US" dirty="0"/>
                  <a:t>converge quickly to a local optimum that might not be global</a:t>
                </a:r>
              </a:p>
              <a:p>
                <a:pPr lvl="1"/>
                <a:r>
                  <a:rPr lang="en-US" b="1" dirty="0"/>
                  <a:t>Example:</a:t>
                </a:r>
                <a:r>
                  <a:rPr lang="en-US" dirty="0"/>
                  <a:t> running </a:t>
                </a:r>
                <a14:m>
                  <m:oMath xmlns:m="http://schemas.openxmlformats.org/officeDocument/2006/math">
                    <m:r>
                      <a:rPr lang="en-US" i="1" dirty="0" smtClean="0">
                        <a:latin typeface="Cambria Math" panose="02040503050406030204" pitchFamily="18" charset="0"/>
                      </a:rPr>
                      <m:t>𝑘</m:t>
                    </m:r>
                  </m:oMath>
                </a14:m>
                <a:r>
                  <a:rPr lang="en-US" dirty="0"/>
                  <a:t>-means multiple times</a:t>
                </a:r>
              </a:p>
              <a:p>
                <a:pPr lvl="2"/>
                <a:r>
                  <a:rPr lang="en-US" dirty="0"/>
                  <a:t>Select the clustering assignment that is observed most often or</a:t>
                </a:r>
              </a:p>
              <a:p>
                <a:pPr lvl="2"/>
                <a:r>
                  <a:rPr lang="en-US" dirty="0"/>
                  <a:t>Select the clustering that is more desirable based on an objective function, such as the squared error.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458200" cy="5318760"/>
              </a:xfrm>
              <a:blipFill rotWithShape="0">
                <a:blip r:embed="rId3"/>
                <a:stretch>
                  <a:fillRect l="-1081" t="-1031" b="-1604"/>
                </a:stretch>
              </a:blipFill>
            </p:spPr>
            <p:txBody>
              <a:bodyPr/>
              <a:lstStyle/>
              <a:p>
                <a:r>
                  <a:rPr lang="en-US">
                    <a:noFill/>
                  </a:rPr>
                  <a:t> </a:t>
                </a:r>
              </a:p>
            </p:txBody>
          </p:sp>
        </mc:Fallback>
      </mc:AlternateContent>
    </p:spTree>
    <p:extLst>
      <p:ext uri="{BB962C8B-B14F-4D97-AF65-F5344CB8AC3E}">
        <p14:creationId xmlns:p14="http://schemas.microsoft.com/office/powerpoint/2010/main" val="21362831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Unsupervised Learning Evaluation</a:t>
            </a:r>
          </a:p>
        </p:txBody>
      </p:sp>
    </p:spTree>
    <p:extLst>
      <p:ext uri="{BB962C8B-B14F-4D97-AF65-F5344CB8AC3E}">
        <p14:creationId xmlns:p14="http://schemas.microsoft.com/office/powerpoint/2010/main" val="20052216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the Clusterings</a:t>
            </a:r>
          </a:p>
        </p:txBody>
      </p:sp>
      <p:sp>
        <p:nvSpPr>
          <p:cNvPr id="3" name="Content Placeholder 2"/>
          <p:cNvSpPr>
            <a:spLocks noGrp="1"/>
          </p:cNvSpPr>
          <p:nvPr>
            <p:ph idx="1"/>
          </p:nvPr>
        </p:nvSpPr>
        <p:spPr>
          <a:xfrm>
            <a:off x="345991" y="5023519"/>
            <a:ext cx="8229600" cy="1432560"/>
          </a:xfrm>
        </p:spPr>
        <p:txBody>
          <a:bodyPr>
            <a:normAutofit/>
          </a:bodyPr>
          <a:lstStyle/>
          <a:p>
            <a:r>
              <a:rPr lang="en-US" dirty="0"/>
              <a:t>Evaluation </a:t>
            </a:r>
            <a:r>
              <a:rPr lang="en-US" b="1" dirty="0"/>
              <a:t>with ground truth</a:t>
            </a:r>
          </a:p>
          <a:p>
            <a:r>
              <a:rPr lang="en-US" dirty="0"/>
              <a:t>Evaluation </a:t>
            </a:r>
            <a:r>
              <a:rPr lang="en-US" b="1" dirty="0">
                <a:solidFill>
                  <a:srgbClr val="FF0000"/>
                </a:solidFill>
              </a:rPr>
              <a:t>without ground truth</a:t>
            </a:r>
          </a:p>
        </p:txBody>
      </p:sp>
      <p:sp>
        <p:nvSpPr>
          <p:cNvPr id="5" name="Rectangle 4"/>
          <p:cNvSpPr/>
          <p:nvPr/>
        </p:nvSpPr>
        <p:spPr>
          <a:xfrm>
            <a:off x="381002" y="1015425"/>
            <a:ext cx="3962398" cy="3748719"/>
          </a:xfrm>
          <a:prstGeom prst="rect">
            <a:avLst/>
          </a:prstGeom>
        </p:spPr>
        <p:txBody>
          <a:bodyPr wrap="square">
            <a:spAutoFit/>
          </a:bodyPr>
          <a:lstStyle/>
          <a:p>
            <a:pPr lvl="0">
              <a:spcBef>
                <a:spcPct val="20000"/>
              </a:spcBef>
            </a:pPr>
            <a:r>
              <a:rPr lang="en-US" sz="3200" dirty="0">
                <a:latin typeface="Open Sans" panose="020B0606030504020204" pitchFamily="34" charset="0"/>
              </a:rPr>
              <a:t>We are </a:t>
            </a:r>
            <a:r>
              <a:rPr lang="en-US" sz="3200" b="1" dirty="0">
                <a:latin typeface="Open Sans" panose="020B0606030504020204" pitchFamily="34" charset="0"/>
              </a:rPr>
              <a:t>given</a:t>
            </a:r>
            <a:r>
              <a:rPr lang="en-US" sz="3200" dirty="0">
                <a:latin typeface="Open Sans" panose="020B0606030504020204" pitchFamily="34" charset="0"/>
              </a:rPr>
              <a:t> two types of objects</a:t>
            </a:r>
          </a:p>
          <a:p>
            <a:pPr marL="914400" lvl="1" indent="-457200">
              <a:spcBef>
                <a:spcPct val="20000"/>
              </a:spcBef>
              <a:buFont typeface="Arial" panose="020B0604020202020204" pitchFamily="34" charset="0"/>
              <a:buChar char="•"/>
            </a:pPr>
            <a:r>
              <a:rPr lang="en-US" sz="2800" dirty="0">
                <a:latin typeface="Open Sans" panose="020B0606030504020204" pitchFamily="34" charset="0"/>
              </a:rPr>
              <a:t>In </a:t>
            </a:r>
            <a:r>
              <a:rPr lang="en-US" sz="2800" dirty="0">
                <a:solidFill>
                  <a:srgbClr val="FF0000"/>
                </a:solidFill>
                <a:latin typeface="Open Sans" panose="020B0606030504020204" pitchFamily="34" charset="0"/>
              </a:rPr>
              <a:t>perfect clustering</a:t>
            </a:r>
            <a:r>
              <a:rPr lang="en-US" sz="2800" dirty="0">
                <a:latin typeface="Open Sans" panose="020B0606030504020204" pitchFamily="34" charset="0"/>
              </a:rPr>
              <a:t>, objects of the same type are clustered together.</a:t>
            </a:r>
          </a:p>
        </p:txBody>
      </p:sp>
      <p:pic>
        <p:nvPicPr>
          <p:cNvPr id="6147"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60791" y="990600"/>
            <a:ext cx="4335673" cy="2158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848908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with Ground Truth</a:t>
            </a:r>
          </a:p>
        </p:txBody>
      </p:sp>
      <p:sp>
        <p:nvSpPr>
          <p:cNvPr id="3" name="Content Placeholder 2"/>
          <p:cNvSpPr>
            <a:spLocks noGrp="1"/>
          </p:cNvSpPr>
          <p:nvPr>
            <p:ph idx="1"/>
          </p:nvPr>
        </p:nvSpPr>
        <p:spPr>
          <a:xfrm>
            <a:off x="457200" y="1066800"/>
            <a:ext cx="8534400" cy="5318760"/>
          </a:xfrm>
        </p:spPr>
        <p:txBody>
          <a:bodyPr>
            <a:normAutofit/>
          </a:bodyPr>
          <a:lstStyle/>
          <a:p>
            <a:pPr marL="0" indent="0">
              <a:buNone/>
            </a:pPr>
            <a:endParaRPr lang="en-US" dirty="0"/>
          </a:p>
          <a:p>
            <a:pPr marL="0" indent="0">
              <a:buNone/>
            </a:pPr>
            <a:r>
              <a:rPr lang="en-US" dirty="0"/>
              <a:t>When ground truth is available, </a:t>
            </a:r>
          </a:p>
          <a:p>
            <a:pPr lvl="1"/>
            <a:r>
              <a:rPr lang="en-US" dirty="0"/>
              <a:t>We have prior knowledge on what the clustering should be (the correct clustering assignments)</a:t>
            </a:r>
          </a:p>
          <a:p>
            <a:pPr marL="457200" lvl="1" indent="0">
              <a:buNone/>
            </a:pPr>
            <a:endParaRPr lang="en-US" dirty="0"/>
          </a:p>
          <a:p>
            <a:r>
              <a:rPr lang="en-US" dirty="0"/>
              <a:t>We will discuss these methods in community analysis chapter</a:t>
            </a:r>
          </a:p>
        </p:txBody>
      </p:sp>
    </p:spTree>
    <p:extLst>
      <p:ext uri="{BB962C8B-B14F-4D97-AF65-F5344CB8AC3E}">
        <p14:creationId xmlns:p14="http://schemas.microsoft.com/office/powerpoint/2010/main" val="20331501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without Ground Truth</a:t>
            </a:r>
          </a:p>
        </p:txBody>
      </p:sp>
      <p:sp>
        <p:nvSpPr>
          <p:cNvPr id="3" name="Content Placeholder 2"/>
          <p:cNvSpPr>
            <a:spLocks noGrp="1"/>
          </p:cNvSpPr>
          <p:nvPr>
            <p:ph idx="1"/>
          </p:nvPr>
        </p:nvSpPr>
        <p:spPr/>
        <p:txBody>
          <a:bodyPr>
            <a:normAutofit/>
          </a:bodyPr>
          <a:lstStyle/>
          <a:p>
            <a:pPr>
              <a:lnSpc>
                <a:spcPct val="150000"/>
              </a:lnSpc>
            </a:pPr>
            <a:r>
              <a:rPr lang="en-US" b="1" dirty="0"/>
              <a:t>Cohesiveness</a:t>
            </a:r>
          </a:p>
          <a:p>
            <a:pPr lvl="1"/>
            <a:r>
              <a:rPr lang="en-US" dirty="0"/>
              <a:t>In clustering, we are interested in clusters that exhibit cohesiveness</a:t>
            </a:r>
          </a:p>
          <a:p>
            <a:pPr lvl="1"/>
            <a:r>
              <a:rPr lang="en-US" dirty="0"/>
              <a:t>In cohesive clusters, instances inside the clusters are close to each other</a:t>
            </a:r>
          </a:p>
          <a:p>
            <a:pPr>
              <a:lnSpc>
                <a:spcPct val="150000"/>
              </a:lnSpc>
            </a:pPr>
            <a:r>
              <a:rPr lang="en-US" b="1" dirty="0"/>
              <a:t>Separateness</a:t>
            </a:r>
          </a:p>
          <a:p>
            <a:pPr lvl="1"/>
            <a:r>
              <a:rPr lang="en-US" dirty="0"/>
              <a:t>We are also interested in clusterings of the data that generates clusters that are well separated from one another</a:t>
            </a:r>
          </a:p>
        </p:txBody>
      </p:sp>
    </p:spTree>
    <p:extLst>
      <p:ext uri="{BB962C8B-B14F-4D97-AF65-F5344CB8AC3E}">
        <p14:creationId xmlns:p14="http://schemas.microsoft.com/office/powerpoint/2010/main" val="29138296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Cohesiveness</a:t>
            </a:r>
          </a:p>
        </p:txBody>
      </p:sp>
      <p:sp>
        <p:nvSpPr>
          <p:cNvPr id="3" name="Content Placeholder 2"/>
          <p:cNvSpPr>
            <a:spLocks noGrp="1"/>
          </p:cNvSpPr>
          <p:nvPr>
            <p:ph idx="1"/>
          </p:nvPr>
        </p:nvSpPr>
        <p:spPr>
          <a:xfrm>
            <a:off x="457200" y="1066800"/>
            <a:ext cx="8991600" cy="5318760"/>
          </a:xfrm>
        </p:spPr>
        <p:txBody>
          <a:bodyPr>
            <a:normAutofit/>
          </a:bodyPr>
          <a:lstStyle/>
          <a:p>
            <a:pPr>
              <a:lnSpc>
                <a:spcPct val="150000"/>
              </a:lnSpc>
            </a:pPr>
            <a:r>
              <a:rPr lang="en-US" b="1" dirty="0"/>
              <a:t>Cohesiveness</a:t>
            </a:r>
          </a:p>
          <a:p>
            <a:pPr lvl="1"/>
            <a:r>
              <a:rPr lang="en-US" b="1" dirty="0">
                <a:solidFill>
                  <a:srgbClr val="FF0000"/>
                </a:solidFill>
              </a:rPr>
              <a:t>In statistics</a:t>
            </a:r>
            <a:r>
              <a:rPr lang="en-US" dirty="0">
                <a:solidFill>
                  <a:srgbClr val="FF0000"/>
                </a:solidFill>
              </a:rPr>
              <a:t>: </a:t>
            </a:r>
            <a:r>
              <a:rPr lang="en-US" dirty="0"/>
              <a:t>having a small standard deviation, i.e., being close to the mean value</a:t>
            </a:r>
          </a:p>
          <a:p>
            <a:pPr lvl="1"/>
            <a:r>
              <a:rPr lang="en-US" b="1" dirty="0">
                <a:solidFill>
                  <a:srgbClr val="0070C0"/>
                </a:solidFill>
              </a:rPr>
              <a:t>In clustering</a:t>
            </a:r>
            <a:r>
              <a:rPr lang="en-US" dirty="0">
                <a:solidFill>
                  <a:srgbClr val="0070C0"/>
                </a:solidFill>
              </a:rPr>
              <a:t>: </a:t>
            </a:r>
            <a:r>
              <a:rPr lang="en-US" dirty="0"/>
              <a:t>being close to the centroid of the cluster</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8667" y="4013827"/>
            <a:ext cx="4803866" cy="1815473"/>
          </a:xfrm>
          <a:prstGeom prst="rect">
            <a:avLst/>
          </a:prstGeom>
        </p:spPr>
      </p:pic>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12064" y="5943600"/>
            <a:ext cx="8327136" cy="272796"/>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57272" y="3395433"/>
            <a:ext cx="4236720" cy="377952"/>
          </a:xfrm>
          <a:prstGeom prst="rect">
            <a:avLst/>
          </a:prstGeom>
        </p:spPr>
      </p:pic>
    </p:spTree>
    <p:extLst>
      <p:ext uri="{BB962C8B-B14F-4D97-AF65-F5344CB8AC3E}">
        <p14:creationId xmlns:p14="http://schemas.microsoft.com/office/powerpoint/2010/main" val="8964646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8399" y="4568047"/>
            <a:ext cx="4288058" cy="1620539"/>
          </a:xfrm>
          <a:prstGeom prst="rect">
            <a:avLst/>
          </a:prstGeom>
        </p:spPr>
      </p:pic>
      <p:sp>
        <p:nvSpPr>
          <p:cNvPr id="2" name="Title 1"/>
          <p:cNvSpPr>
            <a:spLocks noGrp="1"/>
          </p:cNvSpPr>
          <p:nvPr>
            <p:ph type="title"/>
          </p:nvPr>
        </p:nvSpPr>
        <p:spPr/>
        <p:txBody>
          <a:bodyPr/>
          <a:lstStyle/>
          <a:p>
            <a:r>
              <a:rPr lang="en-US" dirty="0"/>
              <a:t>Separateness</a:t>
            </a:r>
          </a:p>
        </p:txBody>
      </p:sp>
      <p:sp>
        <p:nvSpPr>
          <p:cNvPr id="3" name="Content Placeholder 2"/>
          <p:cNvSpPr>
            <a:spLocks noGrp="1"/>
          </p:cNvSpPr>
          <p:nvPr>
            <p:ph idx="1"/>
          </p:nvPr>
        </p:nvSpPr>
        <p:spPr/>
        <p:txBody>
          <a:bodyPr>
            <a:normAutofit/>
          </a:bodyPr>
          <a:lstStyle/>
          <a:p>
            <a:pPr>
              <a:lnSpc>
                <a:spcPct val="150000"/>
              </a:lnSpc>
            </a:pPr>
            <a:r>
              <a:rPr lang="en-US" b="1" dirty="0"/>
              <a:t>Separateness</a:t>
            </a:r>
          </a:p>
          <a:p>
            <a:pPr lvl="1"/>
            <a:r>
              <a:rPr lang="en-US" b="1" dirty="0">
                <a:solidFill>
                  <a:srgbClr val="FF0000"/>
                </a:solidFill>
              </a:rPr>
              <a:t>In statistics:</a:t>
            </a:r>
            <a:r>
              <a:rPr lang="en-US" dirty="0">
                <a:solidFill>
                  <a:srgbClr val="FF0000"/>
                </a:solidFill>
              </a:rPr>
              <a:t> </a:t>
            </a:r>
            <a:r>
              <a:rPr lang="en-US" dirty="0"/>
              <a:t>separateness can be measured by standard deviation</a:t>
            </a:r>
          </a:p>
          <a:p>
            <a:pPr lvl="2"/>
            <a:r>
              <a:rPr lang="en-US" dirty="0"/>
              <a:t>Standard deviation is maximized when instances are far from the mean</a:t>
            </a:r>
          </a:p>
          <a:p>
            <a:pPr lvl="1"/>
            <a:r>
              <a:rPr lang="en-US" b="1" dirty="0">
                <a:solidFill>
                  <a:srgbClr val="0070C0"/>
                </a:solidFill>
              </a:rPr>
              <a:t>In clustering:</a:t>
            </a:r>
            <a:r>
              <a:rPr lang="en-US" dirty="0">
                <a:solidFill>
                  <a:srgbClr val="0070C0"/>
                </a:solidFill>
              </a:rPr>
              <a:t> </a:t>
            </a:r>
            <a:r>
              <a:rPr lang="en-US" dirty="0"/>
              <a:t>cluster centroids being far from the mean of the entire dataset</a:t>
            </a: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992763" y="4092355"/>
            <a:ext cx="3425524" cy="327619"/>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913476" y="6084255"/>
            <a:ext cx="5337905" cy="272762"/>
          </a:xfrm>
          <a:prstGeom prst="rect">
            <a:avLst/>
          </a:prstGeom>
        </p:spPr>
      </p:pic>
    </p:spTree>
    <p:extLst>
      <p:ext uri="{BB962C8B-B14F-4D97-AF65-F5344CB8AC3E}">
        <p14:creationId xmlns:p14="http://schemas.microsoft.com/office/powerpoint/2010/main" val="3630127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Data Mining Applications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05800" cy="5318760"/>
              </a:xfrm>
            </p:spPr>
            <p:txBody>
              <a:bodyPr>
                <a:normAutofit fontScale="85000" lnSpcReduction="20000"/>
              </a:bodyPr>
              <a:lstStyle/>
              <a:p>
                <a:r>
                  <a:rPr lang="en-US" b="1" dirty="0">
                    <a:solidFill>
                      <a:srgbClr val="FF0000"/>
                    </a:solidFill>
                  </a:rPr>
                  <a:t>Fraud/Spam Detections:</a:t>
                </a:r>
                <a:r>
                  <a:rPr lang="en-US" dirty="0"/>
                  <a:t> Identifying fraudulent transactions of a credit card or spam emails</a:t>
                </a:r>
              </a:p>
              <a:p>
                <a:pPr lvl="1"/>
                <a:r>
                  <a:rPr lang="en-US" dirty="0"/>
                  <a:t>You are given a user’s purchase history and a new transaction, identify whether the transaction is fraud or not;</a:t>
                </a:r>
              </a:p>
              <a:p>
                <a:pPr lvl="1"/>
                <a:r>
                  <a:rPr lang="en-US" dirty="0"/>
                  <a:t>Determine whether a given email is spam or not</a:t>
                </a:r>
              </a:p>
              <a:p>
                <a:endParaRPr lang="en-US" dirty="0"/>
              </a:p>
              <a:p>
                <a:r>
                  <a:rPr lang="en-US" b="1" dirty="0">
                    <a:solidFill>
                      <a:srgbClr val="FF0000"/>
                    </a:solidFill>
                  </a:rPr>
                  <a:t>Frequent Patterns: </a:t>
                </a:r>
                <a:r>
                  <a:rPr lang="en-US" dirty="0"/>
                  <a:t>Extracting purchase patterns from existing records</a:t>
                </a:r>
              </a:p>
              <a:p>
                <a:pPr lvl="1"/>
                <a:r>
                  <a:rPr lang="en-US" dirty="0"/>
                  <a:t>beer </a:t>
                </a:r>
                <a14:m>
                  <m:oMath xmlns:m="http://schemas.openxmlformats.org/officeDocument/2006/math">
                    <m:r>
                      <a:rPr lang="en-US" i="1" dirty="0" smtClean="0">
                        <a:latin typeface="Cambria Math" panose="02040503050406030204" pitchFamily="18" charset="0"/>
                      </a:rPr>
                      <m:t>⇒ </m:t>
                    </m:r>
                  </m:oMath>
                </a14:m>
                <a:r>
                  <a:rPr lang="en-US" dirty="0"/>
                  <a:t>dippers (80%)</a:t>
                </a:r>
              </a:p>
              <a:p>
                <a:endParaRPr lang="en-US" dirty="0"/>
              </a:p>
              <a:p>
                <a:r>
                  <a:rPr lang="en-US" b="1" dirty="0">
                    <a:solidFill>
                      <a:srgbClr val="FF0000"/>
                    </a:solidFill>
                  </a:rPr>
                  <a:t>Forecasting: </a:t>
                </a:r>
                <a:r>
                  <a:rPr lang="en-US" dirty="0"/>
                  <a:t>Forecasting future sales and needs according to some given samples</a:t>
                </a:r>
              </a:p>
              <a:p>
                <a:endParaRPr lang="en-US" dirty="0"/>
              </a:p>
              <a:p>
                <a:r>
                  <a:rPr lang="en-US" b="1" dirty="0">
                    <a:solidFill>
                      <a:srgbClr val="FF0000"/>
                    </a:solidFill>
                  </a:rPr>
                  <a:t>Finding Like-Minded Individuals: </a:t>
                </a:r>
                <a:r>
                  <a:rPr lang="en-US" dirty="0"/>
                  <a:t>Extracting groups of like-minded people in a given network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05800" cy="5318760"/>
              </a:xfrm>
              <a:blipFill rotWithShape="0">
                <a:blip r:embed="rId3"/>
                <a:stretch>
                  <a:fillRect l="-954" t="-2176" r="-880"/>
                </a:stretch>
              </a:blipFill>
            </p:spPr>
            <p:txBody>
              <a:bodyPr/>
              <a:lstStyle/>
              <a:p>
                <a:r>
                  <a:rPr lang="en-US">
                    <a:noFill/>
                  </a:rPr>
                  <a:t> </a:t>
                </a:r>
              </a:p>
            </p:txBody>
          </p:sp>
        </mc:Fallback>
      </mc:AlternateContent>
    </p:spTree>
    <p:extLst>
      <p:ext uri="{BB962C8B-B14F-4D97-AF65-F5344CB8AC3E}">
        <p14:creationId xmlns:p14="http://schemas.microsoft.com/office/powerpoint/2010/main" val="1971006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Silhouette Index</a:t>
            </a:r>
          </a:p>
        </p:txBody>
      </p:sp>
      <p:sp>
        <p:nvSpPr>
          <p:cNvPr id="3" name="Content Placeholder 2"/>
          <p:cNvSpPr>
            <a:spLocks noGrp="1"/>
          </p:cNvSpPr>
          <p:nvPr>
            <p:ph idx="1"/>
          </p:nvPr>
        </p:nvSpPr>
        <p:spPr>
          <a:xfrm>
            <a:off x="457200" y="1066800"/>
            <a:ext cx="8686800" cy="5318760"/>
          </a:xfrm>
        </p:spPr>
        <p:txBody>
          <a:bodyPr>
            <a:normAutofit fontScale="85000" lnSpcReduction="10000"/>
          </a:bodyPr>
          <a:lstStyle/>
          <a:p>
            <a:r>
              <a:rPr lang="en-US" dirty="0"/>
              <a:t>We are interested in clusters that are both </a:t>
            </a:r>
            <a:r>
              <a:rPr lang="en-US" b="1" dirty="0"/>
              <a:t>cohesive</a:t>
            </a:r>
            <a:r>
              <a:rPr lang="en-US" dirty="0"/>
              <a:t> and </a:t>
            </a:r>
            <a:r>
              <a:rPr lang="en-US" b="1" dirty="0"/>
              <a:t>separate </a:t>
            </a:r>
          </a:p>
          <a:p>
            <a:pPr lvl="1"/>
            <a:r>
              <a:rPr lang="en-US" i="1" dirty="0"/>
              <a:t>Silhouette index</a:t>
            </a:r>
          </a:p>
          <a:p>
            <a:endParaRPr lang="en-US" dirty="0"/>
          </a:p>
          <a:p>
            <a:r>
              <a:rPr lang="en-US" dirty="0"/>
              <a:t>It compares </a:t>
            </a:r>
          </a:p>
          <a:p>
            <a:pPr lvl="1"/>
            <a:r>
              <a:rPr lang="en-US" i="1" dirty="0"/>
              <a:t>the average distance value between instances in the </a:t>
            </a:r>
            <a:r>
              <a:rPr lang="en-US" b="1" i="1" dirty="0"/>
              <a:t>same</a:t>
            </a:r>
            <a:r>
              <a:rPr lang="en-US" i="1" dirty="0"/>
              <a:t> cluster</a:t>
            </a:r>
            <a:r>
              <a:rPr lang="en-US" dirty="0"/>
              <a:t> </a:t>
            </a:r>
          </a:p>
          <a:p>
            <a:pPr marL="457200" lvl="1" indent="0">
              <a:buNone/>
            </a:pPr>
            <a:r>
              <a:rPr lang="en-US" dirty="0"/>
              <a:t>To</a:t>
            </a:r>
          </a:p>
          <a:p>
            <a:pPr lvl="1"/>
            <a:r>
              <a:rPr lang="en-US" i="1" dirty="0"/>
              <a:t>the average distance value between instances in </a:t>
            </a:r>
            <a:r>
              <a:rPr lang="en-US" b="1" i="1" dirty="0"/>
              <a:t>different</a:t>
            </a:r>
            <a:r>
              <a:rPr lang="en-US" i="1" dirty="0"/>
              <a:t> clusters</a:t>
            </a:r>
          </a:p>
          <a:p>
            <a:pPr lvl="1"/>
            <a:endParaRPr lang="en-US" dirty="0"/>
          </a:p>
          <a:p>
            <a:r>
              <a:rPr lang="en-US" dirty="0"/>
              <a:t>In a well-clustered dataset, </a:t>
            </a:r>
          </a:p>
          <a:p>
            <a:pPr lvl="1"/>
            <a:r>
              <a:rPr lang="en-US" dirty="0"/>
              <a:t>the average distance between instances in the same cluster is </a:t>
            </a:r>
            <a:r>
              <a:rPr lang="en-US" dirty="0">
                <a:solidFill>
                  <a:srgbClr val="1923F3"/>
                </a:solidFill>
              </a:rPr>
              <a:t>small </a:t>
            </a:r>
            <a:r>
              <a:rPr lang="en-US" dirty="0"/>
              <a:t>(</a:t>
            </a:r>
            <a:r>
              <a:rPr lang="en-US" b="1" dirty="0"/>
              <a:t>cohesiveness</a:t>
            </a:r>
            <a:r>
              <a:rPr lang="en-US" dirty="0"/>
              <a:t>) and </a:t>
            </a:r>
          </a:p>
          <a:p>
            <a:pPr lvl="1"/>
            <a:r>
              <a:rPr lang="en-US" dirty="0"/>
              <a:t>the average distance between instances in different clusters is </a:t>
            </a:r>
            <a:r>
              <a:rPr lang="en-US" dirty="0">
                <a:solidFill>
                  <a:srgbClr val="E20000"/>
                </a:solidFill>
              </a:rPr>
              <a:t>large</a:t>
            </a:r>
            <a:r>
              <a:rPr lang="en-US" dirty="0"/>
              <a:t> (</a:t>
            </a:r>
            <a:r>
              <a:rPr lang="en-US" b="1" dirty="0"/>
              <a:t>separateness</a:t>
            </a:r>
            <a:r>
              <a:rPr lang="en-US" dirty="0"/>
              <a:t>).</a:t>
            </a:r>
          </a:p>
        </p:txBody>
      </p:sp>
    </p:spTree>
    <p:extLst>
      <p:ext uri="{BB962C8B-B14F-4D97-AF65-F5344CB8AC3E}">
        <p14:creationId xmlns:p14="http://schemas.microsoft.com/office/powerpoint/2010/main" val="42569864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Silhouette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458200" cy="5318760"/>
              </a:xfrm>
            </p:spPr>
            <p:txBody>
              <a:bodyPr/>
              <a:lstStyle/>
              <a:p>
                <a:r>
                  <a:rPr lang="en-US" dirty="0"/>
                  <a:t>For any instance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that is a member of cluster </a:t>
                </a:r>
                <a14:m>
                  <m:oMath xmlns:m="http://schemas.openxmlformats.org/officeDocument/2006/math">
                    <m:r>
                      <a:rPr lang="en-US" i="1" dirty="0" smtClean="0">
                        <a:latin typeface="Cambria Math" panose="02040503050406030204" pitchFamily="18" charset="0"/>
                      </a:rPr>
                      <m:t>𝐶</m:t>
                    </m:r>
                  </m:oMath>
                </a14:m>
                <a:endParaRPr lang="en-US" dirty="0"/>
              </a:p>
              <a:p>
                <a:endParaRPr lang="en-US" dirty="0"/>
              </a:p>
              <a:p>
                <a:r>
                  <a:rPr lang="en-US" dirty="0"/>
                  <a:t>Compute the within-cluster average distance </a:t>
                </a:r>
              </a:p>
              <a:p>
                <a:endParaRPr lang="en-US" dirty="0"/>
              </a:p>
              <a:p>
                <a:endParaRPr lang="en-US" dirty="0"/>
              </a:p>
              <a:p>
                <a:r>
                  <a:rPr lang="en-US" dirty="0"/>
                  <a:t>Compute the average distance between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and instances in cluster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 </m:t>
                    </m:r>
                  </m:oMath>
                </a14:m>
                <a:endParaRPr lang="en-US" dirty="0"/>
              </a:p>
              <a:p>
                <a:pPr lvl="1"/>
                <a14:m>
                  <m:oMath xmlns:m="http://schemas.openxmlformats.org/officeDocument/2006/math">
                    <m:r>
                      <a:rPr lang="en-US" i="1" dirty="0">
                        <a:latin typeface="Cambria Math" panose="02040503050406030204" pitchFamily="18" charset="0"/>
                      </a:rPr>
                      <m:t>𝐺</m:t>
                    </m:r>
                    <m:r>
                      <a:rPr lang="en-US" i="1" dirty="0">
                        <a:latin typeface="Cambria Math" panose="02040503050406030204" pitchFamily="18" charset="0"/>
                      </a:rPr>
                      <m:t> </m:t>
                    </m:r>
                  </m:oMath>
                </a14:m>
                <a:r>
                  <a:rPr lang="en-US" dirty="0"/>
                  <a:t>is closest to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in terms of the average distance between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and members of </a:t>
                </a:r>
                <a14:m>
                  <m:oMath xmlns:m="http://schemas.openxmlformats.org/officeDocument/2006/math">
                    <m:r>
                      <a:rPr lang="en-US" i="1" dirty="0" smtClean="0">
                        <a:latin typeface="Cambria Math" panose="02040503050406030204" pitchFamily="18" charset="0"/>
                      </a:rPr>
                      <m:t>𝐺</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458200" cy="5318760"/>
              </a:xfrm>
              <a:blipFill rotWithShape="0">
                <a:blip r:embed="rId4"/>
                <a:stretch>
                  <a:fillRect l="-1297" t="-1145"/>
                </a:stretch>
              </a:blipFill>
            </p:spPr>
            <p:txBody>
              <a:bodyPr/>
              <a:lstStyle/>
              <a:p>
                <a:r>
                  <a:rPr lang="en-US">
                    <a:noFill/>
                  </a:rPr>
                  <a:t> </a:t>
                </a:r>
              </a:p>
            </p:txBody>
          </p:sp>
        </mc:Fallback>
      </mc:AlternateContent>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95703" y="2819400"/>
            <a:ext cx="5330952" cy="566928"/>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20824" y="5638800"/>
            <a:ext cx="5680710" cy="566928"/>
          </a:xfrm>
          <a:prstGeom prst="rect">
            <a:avLst/>
          </a:prstGeom>
        </p:spPr>
      </p:pic>
    </p:spTree>
    <p:extLst>
      <p:ext uri="{BB962C8B-B14F-4D97-AF65-F5344CB8AC3E}">
        <p14:creationId xmlns:p14="http://schemas.microsoft.com/office/powerpoint/2010/main" val="5850016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Silhouette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Our interest: clusterings where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)&lt;</m:t>
                    </m:r>
                    <m:r>
                      <a:rPr lang="en-US" i="1" dirty="0" smtClean="0">
                        <a:latin typeface="Cambria Math" panose="02040503050406030204" pitchFamily="18" charset="0"/>
                      </a:rPr>
                      <m:t>𝑏</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endParaRPr lang="en-US" dirty="0"/>
              </a:p>
              <a:p>
                <a:endParaRPr lang="en-US" dirty="0"/>
              </a:p>
              <a:p>
                <a:endParaRPr lang="en-US" dirty="0"/>
              </a:p>
              <a:p>
                <a:endParaRPr lang="en-US" dirty="0"/>
              </a:p>
              <a:p>
                <a:endParaRPr lang="en-US" dirty="0"/>
              </a:p>
              <a:p>
                <a:r>
                  <a:rPr lang="en-US" dirty="0"/>
                  <a:t>Silhouette can take values between </a:t>
                </a:r>
                <a14:m>
                  <m:oMath xmlns:m="http://schemas.openxmlformats.org/officeDocument/2006/math">
                    <m:r>
                      <a:rPr lang="en-US" i="1" dirty="0" smtClean="0">
                        <a:latin typeface="Cambria Math" panose="02040503050406030204" pitchFamily="18" charset="0"/>
                      </a:rPr>
                      <m:t>[−1,1]</m:t>
                    </m:r>
                  </m:oMath>
                </a14:m>
                <a:endParaRPr lang="en-US" dirty="0"/>
              </a:p>
              <a:p>
                <a:endParaRPr lang="en-US" dirty="0"/>
              </a:p>
              <a:p>
                <a:r>
                  <a:rPr lang="en-US" dirty="0"/>
                  <a:t>The best case happens when for all </a:t>
                </a:r>
                <a14:m>
                  <m:oMath xmlns:m="http://schemas.openxmlformats.org/officeDocument/2006/math">
                    <m:r>
                      <a:rPr lang="en-US" i="1" dirty="0" smtClean="0">
                        <a:latin typeface="Cambria Math" panose="02040503050406030204" pitchFamily="18" charset="0"/>
                      </a:rPr>
                      <m:t>𝑥</m:t>
                    </m:r>
                  </m:oMath>
                </a14:m>
                <a:r>
                  <a:rPr lang="en-US" dirty="0"/>
                  <a:t>, </a:t>
                </a:r>
              </a:p>
              <a:p>
                <a:pPr lvl="1"/>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)=0, </m:t>
                    </m:r>
                    <m:r>
                      <a:rPr lang="en-US" i="1" dirty="0" smtClean="0">
                        <a:latin typeface="Cambria Math" panose="02040503050406030204" pitchFamily="18" charset="0"/>
                      </a:rPr>
                      <m:t>𝑏</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)&gt;</m:t>
                    </m:r>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1145"/>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14525" y="1981200"/>
            <a:ext cx="5314950" cy="1988820"/>
          </a:xfrm>
          <a:prstGeom prst="rect">
            <a:avLst/>
          </a:prstGeom>
        </p:spPr>
      </p:pic>
    </p:spTree>
    <p:extLst>
      <p:ext uri="{BB962C8B-B14F-4D97-AF65-F5344CB8AC3E}">
        <p14:creationId xmlns:p14="http://schemas.microsoft.com/office/powerpoint/2010/main" val="7557467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Silhouette Index - Example</a:t>
            </a: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3122" y="1185937"/>
            <a:ext cx="4041866" cy="1527499"/>
          </a:xfrm>
          <a:prstGeom prst="rect">
            <a:avLst/>
          </a:prstGeom>
        </p:spPr>
      </p:pic>
      <p:pic>
        <p:nvPicPr>
          <p:cNvPr id="17" name="Picture 1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6200" y="3134105"/>
            <a:ext cx="4404417" cy="1209295"/>
          </a:xfrm>
          <a:prstGeom prst="rect">
            <a:avLst/>
          </a:prstGeom>
        </p:spPr>
      </p:pic>
      <p:pic>
        <p:nvPicPr>
          <p:cNvPr id="15" name="Picture 1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0" y="3127699"/>
            <a:ext cx="4337370" cy="1209294"/>
          </a:xfrm>
          <a:prstGeom prst="rect">
            <a:avLst/>
          </a:prstGeom>
        </p:spPr>
      </p:pic>
      <p:pic>
        <p:nvPicPr>
          <p:cNvPr id="19" name="Picture 18"/>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570934" y="4812550"/>
            <a:ext cx="4539733" cy="1209295"/>
          </a:xfrm>
          <a:prstGeom prst="rect">
            <a:avLst/>
          </a:prstGeom>
        </p:spPr>
      </p:pic>
      <p:pic>
        <p:nvPicPr>
          <p:cNvPr id="18" name="Picture 1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6200" y="4812549"/>
            <a:ext cx="4202055" cy="1209295"/>
          </a:xfrm>
          <a:prstGeom prst="rect">
            <a:avLst/>
          </a:prstGeom>
        </p:spPr>
      </p:pic>
    </p:spTree>
    <p:extLst>
      <p:ext uri="{BB962C8B-B14F-4D97-AF65-F5344CB8AC3E}">
        <p14:creationId xmlns:p14="http://schemas.microsoft.com/office/powerpoint/2010/main" val="310958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p:txBody>
          <a:bodyPr/>
          <a:lstStyle/>
          <a:p>
            <a:endParaRPr lang="en-US" dirty="0"/>
          </a:p>
        </p:txBody>
      </p:sp>
      <p:sp>
        <p:nvSpPr>
          <p:cNvPr id="4" name="Title 3"/>
          <p:cNvSpPr>
            <a:spLocks noGrp="1"/>
          </p:cNvSpPr>
          <p:nvPr>
            <p:ph type="title"/>
          </p:nvPr>
        </p:nvSpPr>
        <p:spPr/>
        <p:txBody>
          <a:bodyPr/>
          <a:lstStyle/>
          <a:p>
            <a:r>
              <a:rPr lang="en-US" dirty="0"/>
              <a:t>Data</a:t>
            </a:r>
          </a:p>
        </p:txBody>
      </p:sp>
    </p:spTree>
    <p:extLst>
      <p:ext uri="{BB962C8B-B14F-4D97-AF65-F5344CB8AC3E}">
        <p14:creationId xmlns:p14="http://schemas.microsoft.com/office/powerpoint/2010/main" val="3605184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ROGRESS-DOTS-CONFIG__" val="version3 650 5 516 1 20 19.4 255:0:0 186:0:226 0:128:128 186:223:226 arial"/>
</p:tagLst>
</file>

<file path=ppt/tags/tag10.xml><?xml version="1.0" encoding="utf-8"?>
<p:tagLst xmlns:a="http://schemas.openxmlformats.org/drawingml/2006/main" xmlns:r="http://schemas.openxmlformats.org/officeDocument/2006/relationships" xmlns:p="http://schemas.openxmlformats.org/presentationml/2006/main">
  <p:tag name="ORIGINALHEIGHT" val="612.75"/>
  <p:tag name="ORIGINALWIDTH" val="3251.25"/>
  <p:tag name="LATEXADDIN" val="\documentclass{article}&#10;\usepackage{amsmath}&#10;\pagestyle{empty}&#10;\begin{document}&#10;&#10;\begin{tabular}{|l|l|l|l|l|l|l|}&#10;\hline&#10;\small&#10; &amp; social &amp; media &amp; mining &amp; data &amp; financial &amp; market\\ \hline&#10;$d_1$&amp;1&amp;1&amp;1&amp;0&amp;0&amp;0\\&#10;$d_2$&amp;1&amp;1&amp;0&amp;1&amp;0&amp;0\\&#10;$d_3$&amp;0&amp;0&amp;0&amp;1&amp;1&amp;1\\ \hline&#10;\end{tabular}&#10;&#10;&#10;&#10;\end{document}"/>
  <p:tag name="IGUANATEXSIZE" val="14"/>
  <p:tag name="IGUANATEXCURSOR" val="273"/>
</p:tagLst>
</file>

<file path=ppt/tags/tag11.xml><?xml version="1.0" encoding="utf-8"?>
<p:tagLst xmlns:a="http://schemas.openxmlformats.org/drawingml/2006/main" xmlns:r="http://schemas.openxmlformats.org/officeDocument/2006/relationships" xmlns:p="http://schemas.openxmlformats.org/presentationml/2006/main">
  <p:tag name="ORIGINALHEIGHT" val="1058.25"/>
  <p:tag name="ORIGINALWIDTH" val="1809.75"/>
  <p:tag name="LATEXADDIN" val="\documentclass{article}&#10;\usepackage{amsmath}&#10;\pagestyle{empty}&#10;\begin{document}&#10;&#10;\begin{eqnarray}&#10;idf_{\rm social} &amp; = &amp; \log_2 (3/2)=0.584\nonumber\\&#10;idf_{\rm media}  &amp; = &amp; \log_2 (3/2)=0.584\nonumber\\&#10;idf_{\rm mining} &amp; = &amp; \log_2 (3/1)=1.584\nonumber\\&#10;idf_{\rm data}   &amp; = &amp; \log_2 (3/2)=0.584\nonumber\\&#10;idf_{\rm financial} &amp;=&amp; \log_2 (3/1)=1.584\nonumber\\&#10;idf_{\rm market} &amp;=&amp; \log_2 (3/1)=1.584\nonumber&#10;\end{eqnarray}&#10;&#10;&#10;&#10;\end{document}"/>
  <p:tag name="IGUANATEXSIZE" val="20"/>
  <p:tag name="IGUANATEXCURSOR" val="412"/>
</p:tagLst>
</file>

<file path=ppt/tags/tag12.xml><?xml version="1.0" encoding="utf-8"?>
<p:tagLst xmlns:a="http://schemas.openxmlformats.org/drawingml/2006/main" xmlns:r="http://schemas.openxmlformats.org/officeDocument/2006/relationships" xmlns:p="http://schemas.openxmlformats.org/presentationml/2006/main">
  <p:tag name="ORIGINALHEIGHT" val="612.75"/>
  <p:tag name="ORIGINALWIDTH" val="3292.5"/>
  <p:tag name="LATEXADDIN" val="\documentclass{article}&#10;\usepackage{amsmath}&#10;\pagestyle{empty}&#10;\begin{document}&#10;&#10;&#10;\begin{tabular}{|l|l|l|l|l|l|l|}&#10;\hline&#10; &amp; social &amp; media &amp; mining &amp; data &amp; financial &amp; market\\ \hline&#10;$d_1$&amp;0.584&amp;0.584&amp;1.584&amp;0&amp;0&amp;0\\&#10;$d_2$&amp;0.584&amp;0.584&amp;0&amp;0.584&amp;0&amp;0\\&#10;$d_3$&amp;0&amp;0&amp;0&amp;0.584&amp;1.584&amp;1.584\\ \hline&#10;\end{tabular}&#10;&#10;&#10;\end{document}"/>
  <p:tag name="IGUANATEXSIZE" val="14"/>
  <p:tag name="IGUANATEXCURSOR" val="303"/>
</p:tagLst>
</file>

<file path=ppt/tags/tag13.xml><?xml version="1.0" encoding="utf-8"?>
<p:tagLst xmlns:a="http://schemas.openxmlformats.org/drawingml/2006/main" xmlns:r="http://schemas.openxmlformats.org/officeDocument/2006/relationships" xmlns:p="http://schemas.openxmlformats.org/presentationml/2006/main">
  <p:tag name="ORIGINALHEIGHT" val="1704"/>
  <p:tag name="ORIGINALWIDTH" val="3555"/>
  <p:tag name="LATEXADDIN" val="\documentclass{article}&#10;\usepackage{amsmath}&#10;\pagestyle{empty}&#10;\begin{document}&#10;&#10;\begin{tabular}{|l|l|l|l|l|}&#10;\hline&#10;ID &amp; Celebrity &amp; Verified Account  &amp; \# Followers &amp; Influential? \\ \hline&#10;&#10;1 &amp; Yes &amp; No &amp; 1.25M &amp; No\\ \hline&#10;2 &amp; No &amp; Yes &amp; 1M &amp; No\\ \hline&#10;3 &amp; No &amp; Yes &amp; 600K &amp; No\\ \hline&#10;4 &amp; Yes &amp; Unknown &amp; 2.2M &amp; No\\ \hline&#10;5 &amp; No &amp; No &amp; 850K &amp; Yes\\ \hline&#10;6 &amp; No &amp; Yes &amp; 750K &amp; No\\ \hline&#10;7 &amp; No &amp; No &amp; 900K &amp; Yes\\ \hline&#10;8 &amp; No &amp; No &amp; 700K &amp; No\\ \hline&#10;9 &amp; Yes &amp; Yes &amp; 1.2M &amp; No\\ \hline&#10;10 &amp; No &amp; Unknown &amp; 950K &amp; Yes\\ \hline&#10;\end{tabular}&#10;&#10;&#10;&#10;\end{document}"/>
  <p:tag name="IGUANATEXSIZE" val="24"/>
  <p:tag name="IGUANATEXCURSOR" val="557"/>
</p:tagLst>
</file>

<file path=ppt/tags/tag14.xml><?xml version="1.0" encoding="utf-8"?>
<p:tagLst xmlns:a="http://schemas.openxmlformats.org/drawingml/2006/main" xmlns:r="http://schemas.openxmlformats.org/officeDocument/2006/relationships" xmlns:p="http://schemas.openxmlformats.org/presentationml/2006/main">
  <p:tag name="ORIGINALHEIGHT" val="1704"/>
  <p:tag name="ORIGINALWIDTH" val="3555"/>
  <p:tag name="LATEXADDIN" val="\documentclass{article}&#10;\usepackage{amsmath}&#10;\pagestyle{empty}&#10;\begin{document}&#10;&#10;\begin{tabular}{|l|l|l|l|l|}&#10;\hline&#10;ID &amp; Celebrity &amp; Verified Account  &amp; \# Followers &amp; Influential? \\ \hline&#10;&#10;1 &amp; Yes &amp; No &amp; 1.25M &amp; No\\ \hline&#10;2 &amp; No &amp; Yes &amp; 1M &amp; No\\ \hline&#10;3 &amp; No &amp; Yes &amp; 600K &amp; No\\ \hline&#10;4 &amp; Yes &amp; Unknown &amp; 2.2M &amp; No\\ \hline&#10;5 &amp; No &amp; No &amp; 850K &amp; Yes\\ \hline&#10;6 &amp; No &amp; Yes &amp; 750K &amp; No\\ \hline&#10;7 &amp; No &amp; No &amp; 900K &amp; Yes\\ \hline&#10;8 &amp; No &amp; No &amp; 700K &amp; No\\ \hline&#10;9 &amp; Yes &amp; Yes &amp; 1.2M &amp; No\\ \hline&#10;10 &amp; No &amp; Unknown &amp; 950K &amp; Yes\\ \hline&#10;\end{tabular}&#10;&#10;&#10;&#10;\end{document}"/>
  <p:tag name="IGUANATEXSIZE" val="14"/>
  <p:tag name="IGUANATEXCURSOR" val="557"/>
</p:tagLst>
</file>

<file path=ppt/tags/tag15.xml><?xml version="1.0" encoding="utf-8"?>
<p:tagLst xmlns:a="http://schemas.openxmlformats.org/drawingml/2006/main" xmlns:r="http://schemas.openxmlformats.org/officeDocument/2006/relationships" xmlns:p="http://schemas.openxmlformats.org/presentationml/2006/main">
  <p:tag name="ORIGINALHEIGHT" val="1704"/>
  <p:tag name="ORIGINALWIDTH" val="3555"/>
  <p:tag name="LATEXADDIN" val="\documentclass{article}&#10;\usepackage{amsmath}&#10;\pagestyle{empty}&#10;\begin{document}&#10;&#10;\begin{tabular}{|l|l|l|l|l|}&#10;\hline&#10;ID &amp; Celebrity &amp; Verified Account  &amp; \# Followers &amp; Influential? \\ \hline&#10;&#10;1 &amp; Yes &amp; No &amp; 1.25M &amp; No\\ \hline&#10;2 &amp; No &amp; Yes &amp; 1M &amp; No\\ \hline&#10;3 &amp; No &amp; Yes &amp; 600K &amp; No\\ \hline&#10;4 &amp; Yes &amp; Unknown &amp; 2.2M &amp; No\\ \hline&#10;5 &amp; No &amp; No &amp; 850K &amp; Yes\\ \hline&#10;6 &amp; No &amp; Yes &amp; 750K &amp; No\\ \hline&#10;7 &amp; No &amp; No &amp; 900K &amp; Yes\\ \hline&#10;8 &amp; No &amp; No &amp; 700K &amp; No\\ \hline&#10;9 &amp; Yes &amp; Yes &amp; 1.2M &amp; No\\ \hline&#10;10 &amp; No &amp; Unknown &amp; 950K &amp; Yes\\ \hline&#10;\end{tabular}&#10;&#10;&#10;&#10;\end{document}"/>
  <p:tag name="IGUANATEXSIZE" val="14"/>
  <p:tag name="IGUANATEXCURSOR" val="557"/>
</p:tagLst>
</file>

<file path=ppt/tags/tag16.xml><?xml version="1.0" encoding="utf-8"?>
<p:tagLst xmlns:a="http://schemas.openxmlformats.org/drawingml/2006/main" xmlns:r="http://schemas.openxmlformats.org/officeDocument/2006/relationships" xmlns:p="http://schemas.openxmlformats.org/presentationml/2006/main">
  <p:tag name="ORIGINALHEIGHT" val="124.5"/>
  <p:tag name="ORIGINALWIDTH" val="1975.5"/>
  <p:tag name="LATEXADDIN" val="\documentclass{article}&#10;\usepackage{amsmath}&#10;\pagestyle{empty}&#10;\begin{document}&#10;&#10;&#10;${\it entropy}(T) = -p_+ \log p_+ - p_- \log p_-$&#10;&#10;\end{document}"/>
  <p:tag name="IGUANATEXSIZE" val="30"/>
  <p:tag name="IGUANATEXCURSOR" val="131"/>
</p:tagLst>
</file>

<file path=ppt/tags/tag17.xml><?xml version="1.0" encoding="utf-8"?>
<p:tagLst xmlns:a="http://schemas.openxmlformats.org/drawingml/2006/main" xmlns:r="http://schemas.openxmlformats.org/officeDocument/2006/relationships" xmlns:p="http://schemas.openxmlformats.org/presentationml/2006/main">
  <p:tag name="ORIGINALHEIGHT" val="153"/>
  <p:tag name="ORIGINALWIDTH" val="2363.25"/>
  <p:tag name="LATEXADDIN" val="\documentclass{article}&#10;\usepackage{amsmath}&#10;\pagestyle{empty}&#10;\begin{document}&#10;&#10;&#10;${\it entropy}(T) = -\frac{7}{10} \log \frac{7}{10} - \frac{3}{10} \log \frac{3}{10} = 0.881$&#10;&#10;&#10;\end{document}"/>
  <p:tag name="IGUANATEXSIZE" val="30"/>
  <p:tag name="IGUANATEXCURSOR" val="175"/>
</p:tagLst>
</file>

<file path=ppt/tags/tag18.xml><?xml version="1.0" encoding="utf-8"?>
<p:tagLst xmlns:a="http://schemas.openxmlformats.org/drawingml/2006/main" xmlns:r="http://schemas.openxmlformats.org/officeDocument/2006/relationships" xmlns:p="http://schemas.openxmlformats.org/presentationml/2006/main">
  <p:tag name="ORIGINALHEIGHT" val="191.2261"/>
  <p:tag name="ORIGINALWIDTH" val="1205.099"/>
  <p:tag name="OUTPUTDPI" val="1200"/>
  <p:tag name="LATEXADDIN" val="\documentclass{article}&#10;\usepackage{amsmath}&#10;\pagestyle{empty}&#10;\begin{document}&#10;&#10;&#10;$P(Y|X)=\frac{P(X|Y)P(Y)}{P(X)}$&#10;&#10;\end{document}"/>
  <p:tag name="IGUANATEXSIZE" val="30"/>
  <p:tag name="IGUANATEXCURSOR" val="83"/>
  <p:tag name="TRANSPARENCY" val="True"/>
  <p:tag name="FILENAME" val=""/>
  <p:tag name="INPUTTYPE" val="0"/>
  <p:tag name="LATEXENGINEID" val="0"/>
  <p:tag name="TEMPFOLDER" val="C:\Users\rzafa\temp\"/>
</p:tagLst>
</file>

<file path=ppt/tags/tag19.xml><?xml version="1.0" encoding="utf-8"?>
<p:tagLst xmlns:a="http://schemas.openxmlformats.org/drawingml/2006/main" xmlns:r="http://schemas.openxmlformats.org/officeDocument/2006/relationships" xmlns:p="http://schemas.openxmlformats.org/presentationml/2006/main">
  <p:tag name="ORIGINALHEIGHT" val="143.982"/>
  <p:tag name="ORIGINALWIDTH" val="1319.835"/>
  <p:tag name="OUTPUTDPI" val="1200"/>
  <p:tag name="LATEXADDIN" val="\documentclass{article}&#10;\usepackage{amsmath}&#10;\pagestyle{empty}&#10;\begin{document}&#10;&#10;&#10;$P(X|y_i)=\Pi_{j=1}^n P(x_j|y_i)$&#10;&#10;\end{document}"/>
  <p:tag name="IGUANATEXSIZE" val="20"/>
  <p:tag name="IGUANATEXCURSOR" val="115"/>
  <p:tag name="TRANSPARENCY" val="True"/>
  <p:tag name="FILENAME" val=""/>
  <p:tag name="INPUTTYPE" val="0"/>
  <p:tag name="LATEXENGINEID" val="0"/>
  <p:tag name="TEMPFOLDER" val="C:\Users\rzafa\temp\"/>
</p:tagLst>
</file>

<file path=ppt/tags/tag2.xml><?xml version="1.0" encoding="utf-8"?>
<p:tagLst xmlns:a="http://schemas.openxmlformats.org/drawingml/2006/main" xmlns:r="http://schemas.openxmlformats.org/officeDocument/2006/relationships" xmlns:p="http://schemas.openxmlformats.org/presentationml/2006/main">
  <p:tag name="ORIGINALHEIGHT" val="468.6914"/>
  <p:tag name="ORIGINALWIDTH" val="3475.815"/>
  <p:tag name="OUTPUTDPI" val="1200"/>
  <p:tag name="LATEXADDIN" val="\documentclass{article}&#10;\usepackage{amsmath}&#10;\pagestyle{empty}&#10;\begin{document}&#10;&#10;&#10;\begin{tabular}{|l|l|l|l|l|}&#10;\hline&#10;\multicolumn{4}{|c|}{\textbf{Attributes}} &amp; \textbf{Class}\\&#10;\hline&#10;\small&#10;Name &amp; Money Spent &amp; Bought Similar &amp; Visits &amp; Will Buy\\ \hline&#10;\normalsize&#10;\texttt{Mary}    &amp; \texttt{High}         &amp; \texttt{Yes}    &amp; \texttt{Rarely}   &amp; \texttt{Yes}     \\ \hline&#10;\end{tabular}&#10;&#10;\end{document}"/>
  <p:tag name="IGUANATEXSIZE" val="20"/>
  <p:tag name="IGUANATEXCURSOR" val="270"/>
  <p:tag name="TRANSPARENCY" val="True"/>
  <p:tag name="FILENAME" val=""/>
  <p:tag name="INPUTTYPE" val="0"/>
  <p:tag name="LATEXENGINEID" val="0"/>
  <p:tag name="TEMPFOLDER" val="C:\Users\rzafa\temp\"/>
</p:tagLst>
</file>

<file path=ppt/tags/tag20.xml><?xml version="1.0" encoding="utf-8"?>
<p:tagLst xmlns:a="http://schemas.openxmlformats.org/drawingml/2006/main" xmlns:r="http://schemas.openxmlformats.org/officeDocument/2006/relationships" xmlns:p="http://schemas.openxmlformats.org/presentationml/2006/main">
  <p:tag name="ORIGINALHEIGHT" val="1394.826"/>
  <p:tag name="ORIGINALWIDTH" val="4132.733"/>
  <p:tag name="OUTPUTDPI" val="1200"/>
  <p:tag name="LATEXADDIN" val="\documentclass{article}&#10;\usepackage{amsmath}&#10;\pagestyle{empty}&#10;\begin{document}&#10;&#10;\begin{tabular}{|l|l|l|l|l|}&#10;\hline&#10;No. &amp; Outlook (O)  &amp; Temperature (T) &amp; Humidity (H) &amp; Play Golf (PG) \\ \hline&#10;1   &amp; sunny    &amp; hot         &amp; high     &amp; N         \\ \hline&#10;2   &amp; sunny &amp; mild &amp; high     &amp; N         \\ \hline&#10;3   &amp; overcast &amp; hot         &amp; high     &amp; Y         \\ \hline&#10;4   &amp; rain     &amp; mild        &amp; high     &amp; Y         \\ \hline&#10;5   &amp; sunny     &amp; cool        &amp; normal   &amp; Y         \\ \hline&#10;6   &amp; rain     &amp; cool        &amp; normal   &amp; N         \\ \hline&#10;7   &amp; overcast &amp; cool        &amp; normal   &amp; Y         \\ \hline&#10;8   &amp; sunny    &amp; mild        &amp; high     &amp; ?         \\ \hline&#10;\end{tabular}&#10;&#10;&#10;\end{document}"/>
  <p:tag name="IGUANATEXSIZE" val="14"/>
  <p:tag name="IGUANATEXCURSOR" val="696"/>
  <p:tag name="TRANSPARENCY" val="True"/>
  <p:tag name="FILENAME" val=""/>
  <p:tag name="INPUTTYPE" val="0"/>
  <p:tag name="LATEXENGINEID" val="0"/>
  <p:tag name="TEMPFOLDER" val="C:\Users\rzafa\temp\"/>
</p:tagLst>
</file>

<file path=ppt/tags/tag21.xml><?xml version="1.0" encoding="utf-8"?>
<p:tagLst xmlns:a="http://schemas.openxmlformats.org/drawingml/2006/main" xmlns:r="http://schemas.openxmlformats.org/officeDocument/2006/relationships" xmlns:p="http://schemas.openxmlformats.org/presentationml/2006/main">
  <p:tag name="ORIGINALHEIGHT" val="1394.826"/>
  <p:tag name="ORIGINALWIDTH" val="4132.733"/>
  <p:tag name="OUTPUTDPI" val="1200"/>
  <p:tag name="LATEXADDIN" val="\documentclass{article}&#10;\usepackage{amsmath}&#10;\pagestyle{empty}&#10;\begin{document}&#10;&#10;\begin{tabular}{|l|l|l|l|l|}&#10;\hline&#10;No. &amp; Outlook (O)  &amp; Temperature (T) &amp; Humidity (H) &amp; Play Golf (PG) \\ \hline&#10;1   &amp; sunny    &amp; hot         &amp; high     &amp; N         \\ \hline&#10;2   &amp; sunny &amp; mild &amp; high     &amp; N         \\ \hline&#10;3   &amp; overcast &amp; hot         &amp; high     &amp; Y         \\ \hline&#10;4   &amp; rain     &amp; mild        &amp; high     &amp; Y         \\ \hline&#10;5   &amp; sunny     &amp; cool        &amp; normal   &amp; Y         \\ \hline&#10;6   &amp; rain     &amp; cool        &amp; normal   &amp; N         \\ \hline&#10;7   &amp; overcast &amp; cool        &amp; normal   &amp; Y         \\ \hline&#10;8   &amp; sunny    &amp; mild        &amp; high     &amp; ?         \\ \hline&#10;\end{tabular}&#10;&#10;&#10;\end{document}"/>
  <p:tag name="IGUANATEXSIZE" val="14"/>
  <p:tag name="IGUANATEXCURSOR" val="696"/>
  <p:tag name="TRANSPARENCY" val="True"/>
  <p:tag name="FILENAME" val=""/>
  <p:tag name="INPUTTYPE" val="0"/>
  <p:tag name="LATEXENGINEID" val="0"/>
  <p:tag name="TEMPFOLDER" val="C:\Users\rzafa\temp\"/>
</p:tagLst>
</file>

<file path=ppt/tags/tag22.xml><?xml version="1.0" encoding="utf-8"?>
<p:tagLst xmlns:a="http://schemas.openxmlformats.org/drawingml/2006/main" xmlns:r="http://schemas.openxmlformats.org/officeDocument/2006/relationships" xmlns:p="http://schemas.openxmlformats.org/presentationml/2006/main">
  <p:tag name="ORIGINALHEIGHT" val="124.5"/>
  <p:tag name="ORIGINALWIDTH" val="1545.75"/>
  <p:tag name="LATEXADDIN" val="\documentclass{article}&#10;\usepackage{amsmath}&#10;\pagestyle{empty}&#10;\begin{document}&#10;&#10;&#10;$P(y_i=1)\approx P(y_i=1|{N(v_i)})$&#10;&#10;\end{document}"/>
  <p:tag name="IGUANATEXSIZE" val="30"/>
  <p:tag name="IGUANATEXCURSOR" val="116"/>
</p:tagLst>
</file>

<file path=ppt/tags/tag23.xml><?xml version="1.0" encoding="utf-8"?>
<p:tagLst xmlns:a="http://schemas.openxmlformats.org/drawingml/2006/main" xmlns:r="http://schemas.openxmlformats.org/officeDocument/2006/relationships" xmlns:p="http://schemas.openxmlformats.org/presentationml/2006/main">
  <p:tag name="ORIGINALHEIGHT" val="171.75"/>
  <p:tag name="ORIGINALWIDTH" val="2856.75"/>
  <p:tag name="LATEXADDIN" val="\documentclass{article}&#10;\usepackage{amsmath}&#10;\pagestyle{empty}&#10;\begin{document}&#10;&#10;&#10;$P(y_i=1|N(v_i)) = \frac{1}{|N(v_i)|}\sum_{v_j \in N(v_i)}P(y_j=1|N(v_j))$&#10;&#10;&#10;\end{document}"/>
  <p:tag name="IGUANATEXSIZE" val="26"/>
  <p:tag name="IGUANATEXCURSOR" val="156"/>
</p:tagLst>
</file>

<file path=ppt/tags/tag24.xml><?xml version="1.0" encoding="utf-8"?>
<p:tagLst xmlns:a="http://schemas.openxmlformats.org/drawingml/2006/main" xmlns:r="http://schemas.openxmlformats.org/officeDocument/2006/relationships" xmlns:p="http://schemas.openxmlformats.org/presentationml/2006/main">
  <p:tag name="ORIGINALHEIGHT" val="498"/>
  <p:tag name="ORIGINALWIDTH" val="1119.75"/>
  <p:tag name="LATEXADDIN" val="\documentclass{article}&#10;\usepackage{amsmath}&#10;\pagestyle{empty}&#10;\begin{document}&#10;&#10;\begin{eqnarray}&#10;P(y_1=1|N(v_1))=1\nonumber\\&#10;P(y_2=1|N(v_2))=1\nonumber\\&#10;P(y_5=1|N(v_5))=0\nonumber&#10;\end{eqnarray}&#10;&#10;&#10;&#10;\end{document}"/>
  <p:tag name="IGUANATEXSIZE" val="20"/>
  <p:tag name="IGUANATEXCURSOR" val="182"/>
</p:tagLst>
</file>

<file path=ppt/tags/tag25.xml><?xml version="1.0" encoding="utf-8"?>
<p:tagLst xmlns:a="http://schemas.openxmlformats.org/drawingml/2006/main" xmlns:r="http://schemas.openxmlformats.org/officeDocument/2006/relationships" xmlns:p="http://schemas.openxmlformats.org/presentationml/2006/main">
  <p:tag name="ORIGINALHEIGHT" val="1133.25"/>
  <p:tag name="ORIGINALWIDTH" val="3434.25"/>
  <p:tag name="LATEXADDIN" val="\documentclass{article}&#10;\usepackage{amsmath}&#10;\pagestyle{empty}&#10;\begin{document}&#10;&#10;\begin{eqnarray}&#10;\label{eq:p3wvrn}&amp;&amp;P(y_3|N(v_3))\nonumber\\&#10; &amp;&amp;\quad =  \frac{1}{|N(v_3)|}\sum_{v_j \in N(v_3)}P(y_j=1|N(v_j))\nonumber \\&#10;&amp;&amp;\quad =\frac{1}{3}(P(y_1=1|N(v_1))+P(y_2=1|N(v_2))+P(y_5=1|N(v_5)))\nonumber \\&#10;&amp;&amp;\quad =\frac{1}{3}(1+1+0)=0.67\nonumber&#10;\end{eqnarray}&#10;&#10;&#10;&#10;\end{document}"/>
  <p:tag name="IGUANATEXSIZE" val="20"/>
  <p:tag name="IGUANATEXCURSOR" val="344"/>
</p:tagLst>
</file>

<file path=ppt/tags/tag26.xml><?xml version="1.0" encoding="utf-8"?>
<p:tagLst xmlns:a="http://schemas.openxmlformats.org/drawingml/2006/main" xmlns:r="http://schemas.openxmlformats.org/officeDocument/2006/relationships" xmlns:p="http://schemas.openxmlformats.org/presentationml/2006/main">
  <p:tag name="ORIGINALHEIGHT" val="552.75"/>
  <p:tag name="ORIGINALWIDTH" val="2020.5"/>
  <p:tag name="LATEXADDIN" val="\documentclass{article}&#10;\usepackage{amsmath}&#10;\pagestyle{empty}&#10;\begin{document}&#10;&#10;\begin{eqnarray}&#10;P(y_4|N(v_4))&amp;=&amp;\frac{1}{2}(1+0.5)=0.75\nonumber\\&#10;P(y_6|N(v_6))&amp;=&amp;\frac{1}{2}(0.75+0)=0.38\nonumber&#10;\end{eqnarray}&#10;&#10;&#10;&#10;\end{document}"/>
  <p:tag name="IGUANATEXSIZE" val="20"/>
  <p:tag name="IGUANATEXCURSOR" val="163"/>
</p:tagLst>
</file>

<file path=ppt/tags/tag27.xml><?xml version="1.0" encoding="utf-8"?>
<p:tagLst xmlns:a="http://schemas.openxmlformats.org/drawingml/2006/main" xmlns:r="http://schemas.openxmlformats.org/officeDocument/2006/relationships" xmlns:p="http://schemas.openxmlformats.org/presentationml/2006/main">
  <p:tag name="ORIGINALHEIGHT" val="2350.5"/>
  <p:tag name="ORIGINALWIDTH" val="1960.5"/>
  <p:tag name="LATEXADDIN" val="\documentclass{article}&#10;\usepackage{amsmath}&#10;\pagestyle{empty}&#10;\begin{document}&#10;&#10;&#10;\begin{eqnarray}&#10;P_{(1)}(y_4|N(v_4))=\frac{1}{2}(1+0.38)=0.69\nonumber\\&#10;P_{(1)}(y_6|N(v_6))=\frac{1}{2}(0.69+0)=0.35\nonumber\\&#10;P_{(2)}(y_4|N(v_4))=\frac{1}{2}(1+0.35)=0.68\nonumber\\&#10;P_{(2)}(y_6|N(v_6))=\frac{1}{2}(0.68+0)=0.34\nonumber\\&#10;P_{(3)}(y_4|N(v_4))=\frac{1}{2}(1+0.34)=0.67\nonumber\\&#10;P_{(3)}(y_6|N(v_6))=\frac{1}{2}(0.67+0)=0.34\nonumber\\&#10;\label{eq:p4wvrn}P_{(4)}(y_4|N(v_4))=\frac{1}{2}(1+0.34)=0.67\nonumber\\&#10;\label{eq:p6wvrn}P_{(4)}(y_6|N(v_6))=\frac{1}{2}(0.67+0)=0.34\nonumber&#10;\end{eqnarray}&#10;&#10;\end{document}"/>
  <p:tag name="IGUANATEXSIZE" val="20"/>
  <p:tag name="IGUANATEXCURSOR" val="578"/>
</p:tagLst>
</file>

<file path=ppt/tags/tag28.xml><?xml version="1.0" encoding="utf-8"?>
<p:tagLst xmlns:a="http://schemas.openxmlformats.org/drawingml/2006/main" xmlns:r="http://schemas.openxmlformats.org/officeDocument/2006/relationships" xmlns:p="http://schemas.openxmlformats.org/presentationml/2006/main">
  <p:tag name="ORIGINALHEIGHT" val="95.23811"/>
  <p:tag name="ORIGINALWIDTH" val="709.4113"/>
  <p:tag name="OUTPUTDPI" val="1200"/>
  <p:tag name="LATEXADDIN" val="\documentclass{article}&#10;\usepackage{amsmath}&#10;\pagestyle{empty}&#10;\begin{document}&#10;&#10;&#10;$\label{eq:linear} Y= XW+\epsilon$&#10;&#10;\end{document}"/>
  <p:tag name="IGUANATEXSIZE" val="30"/>
  <p:tag name="IGUANATEXCURSOR" val="115"/>
  <p:tag name="TRANSPARENCY" val="True"/>
  <p:tag name="FILENAME" val=""/>
  <p:tag name="INPUTTYPE" val="0"/>
  <p:tag name="LATEXENGINEID" val="0"/>
  <p:tag name="TEMPFOLDER" val="C:\Users\rzafa\temp\"/>
</p:tagLst>
</file>

<file path=ppt/tags/tag29.xml><?xml version="1.0" encoding="utf-8"?>
<p:tagLst xmlns:a="http://schemas.openxmlformats.org/drawingml/2006/main" xmlns:r="http://schemas.openxmlformats.org/officeDocument/2006/relationships" xmlns:p="http://schemas.openxmlformats.org/presentationml/2006/main">
  <p:tag name="ORIGINALHEIGHT" val="134.2332"/>
  <p:tag name="ORIGINALWIDTH" val="1360.33"/>
  <p:tag name="OUTPUTDPI" val="1200"/>
  <p:tag name="LATEXADDIN" val="\documentclass{article}&#10;\usepackage{amsmath}&#10;\pagestyle{empty}&#10;\begin{document}&#10;&#10;&#10;$&#10;\epsilon^2=||\epsilon^2||=||Y - XW||^2&#10;$&#10;&#10;\end{document}"/>
  <p:tag name="IGUANATEXSIZE" val="30"/>
  <p:tag name="IGUANATEXCURSOR" val="123"/>
  <p:tag name="TRANSPARENCY" val="True"/>
  <p:tag name="FILENAME" val=""/>
  <p:tag name="INPUTTYPE" val="0"/>
  <p:tag name="LATEXENGINEID" val="0"/>
  <p:tag name="TEMPFOLDER" val="C:\Users\rzafa\temp\"/>
</p:tagLst>
</file>

<file path=ppt/tags/tag3.xml><?xml version="1.0" encoding="utf-8"?>
<p:tagLst xmlns:a="http://schemas.openxmlformats.org/drawingml/2006/main" xmlns:r="http://schemas.openxmlformats.org/officeDocument/2006/relationships" xmlns:p="http://schemas.openxmlformats.org/presentationml/2006/main">
  <p:tag name="ORIGINALHEIGHT" val="623.25"/>
  <p:tag name="ORIGINALWIDTH" val="3737.25"/>
  <p:tag name="LATEXADDIN" val="\documentclass{article}&#10;\usepackage{amsmath}&#10;\pagestyle{empty}&#10;\begin{document}&#10;&#10;\begin{tabular}{|l|l|l|l|l|}&#10;\hline&#10;\multicolumn{4}{|c|}{\textbf{Attributes}} &amp; \textbf{Class}\\&#10;\hline&#10;\small&#10;Name &amp; Money Spent &amp; Bought Similar &amp; Visits &amp; Will Buy\\ \hline&#10;\normalsize&#10;\texttt{John}    &amp; \texttt{High}         &amp; \texttt{Yes}    &amp; \texttt{Frequently}   &amp; \texttt{?}     \\ \hline&#10;\texttt{Mary}    &amp; \texttt{High}         &amp; \texttt{Yes}    &amp; \texttt{Rarely}   &amp; \texttt{Yes}     \\ \hline&#10;\end{tabular}&#10;&#10;&#10;&#10;\end{document}"/>
  <p:tag name="IGUANATEXSIZE" val="21"/>
  <p:tag name="IGUANATEXCURSOR" val="501"/>
</p:tagLst>
</file>

<file path=ppt/tags/tag30.xml><?xml version="1.0" encoding="utf-8"?>
<p:tagLst xmlns:a="http://schemas.openxmlformats.org/drawingml/2006/main" xmlns:r="http://schemas.openxmlformats.org/officeDocument/2006/relationships" xmlns:p="http://schemas.openxmlformats.org/presentationml/2006/main">
  <p:tag name="ORIGINALHEIGHT" val="134.2332"/>
  <p:tag name="ORIGINALWIDTH" val="756.6555"/>
  <p:tag name="OUTPUTDPI" val="1200"/>
  <p:tag name="LATEXADDIN" val="\documentclass{article}&#10;\usepackage{amsmath}&#10;\pagestyle{empty}&#10;\begin{document}&#10;&#10;$||X||^2=X^T X$&#10;&#10;&#10;\end{document}"/>
  <p:tag name="IGUANATEXSIZE" val="20"/>
  <p:tag name="IGUANATEXCURSOR" val="82"/>
  <p:tag name="TRANSPARENCY" val="True"/>
  <p:tag name="FILENAME" val=""/>
  <p:tag name="INPUTTYPE" val="0"/>
  <p:tag name="LATEXENGINEID" val="0"/>
  <p:tag name="TEMPFOLDER" val="C:\Users\rzafa\temp\"/>
</p:tagLst>
</file>

<file path=ppt/tags/tag31.xml><?xml version="1.0" encoding="utf-8"?>
<p:tagLst xmlns:a="http://schemas.openxmlformats.org/drawingml/2006/main" xmlns:r="http://schemas.openxmlformats.org/officeDocument/2006/relationships" xmlns:p="http://schemas.openxmlformats.org/presentationml/2006/main">
  <p:tag name="ORIGINALHEIGHT" val="860.1425"/>
  <p:tag name="ORIGINALWIDTH" val="1901.762"/>
  <p:tag name="OUTPUTDPI" val="1200"/>
  <p:tag name="LATEXADDIN" val="\documentclass{article}&#10;\usepackage{amsmath}&#10;\pagestyle{empty}&#10;\begin{document}&#10;&#10;&#10;\begin{eqnarray}&#10;W &amp; = &amp;(X^TX)^{-1}X^TY\nonumber \\&#10;  &amp; = &amp;(V\Sigma U^T U\Sigma V^T)^{-1}V\Sigma U^TY\nonumber \\&#10;  &amp; = &amp;(V\Sigma^2 V^T)^{-1}V\Sigma U^TY\nonumber \\&#10;  &amp; = &amp;V\Sigma^{-2}V^TV\Sigma U^TY\nonumber \\&#10;  &amp; = &amp;V\Sigma^{-1}U^TY\nonumber&#10;\end{eqnarray}&#10;&#10;\end{document}"/>
  <p:tag name="IGUANATEXSIZE" val="40"/>
  <p:tag name="IGUANATEXCURSOR" val="327"/>
  <p:tag name="TRANSPARENCY" val="True"/>
  <p:tag name="FILENAME" val=""/>
  <p:tag name="INPUTTYPE" val="0"/>
  <p:tag name="LATEXENGINEID" val="0"/>
  <p:tag name="TEMPFOLDER" val="C:\Users\rzafa\temp\"/>
</p:tagLst>
</file>

<file path=ppt/tags/tag32.xml><?xml version="1.0" encoding="utf-8"?>
<p:tagLst xmlns:a="http://schemas.openxmlformats.org/drawingml/2006/main" xmlns:r="http://schemas.openxmlformats.org/officeDocument/2006/relationships" xmlns:p="http://schemas.openxmlformats.org/presentationml/2006/main">
  <p:tag name="ORIGINALHEIGHT" val="106.4867"/>
  <p:tag name="ORIGINALWIDTH" val="633.6708"/>
  <p:tag name="OUTPUTDPI" val="1200"/>
  <p:tag name="LATEXADDIN" val="\documentclass{article}&#10;\usepackage{amsmath}&#10;\pagestyle{empty}&#10;\begin{document}&#10;&#10;$X=U\Sigma V^T$&#10;&#10;&#10;\end{document}"/>
  <p:tag name="IGUANATEXSIZE" val="40"/>
  <p:tag name="IGUANATEXCURSOR" val="96"/>
  <p:tag name="TRANSPARENCY" val="True"/>
  <p:tag name="FILENAME" val=""/>
  <p:tag name="INPUTTYPE" val="0"/>
  <p:tag name="LATEXENGINEID" val="0"/>
  <p:tag name="TEMPFOLDER" val="C:\Users\rzafa\temp\"/>
</p:tagLst>
</file>

<file path=ppt/tags/tag33.xml><?xml version="1.0" encoding="utf-8"?>
<p:tagLst xmlns:a="http://schemas.openxmlformats.org/drawingml/2006/main" xmlns:r="http://schemas.openxmlformats.org/officeDocument/2006/relationships" xmlns:p="http://schemas.openxmlformats.org/presentationml/2006/main">
  <p:tag name="ORIGINALHEIGHT" val="124.4844"/>
  <p:tag name="ORIGINALWIDTH" val="893.1384"/>
  <p:tag name="OUTPUTDPI" val="1200"/>
  <p:tag name="LATEXADDIN" val="\documentclass{article}&#10;\usepackage{amsmath}&#10;\pagestyle{empty}&#10;\begin{document}&#10;&#10;&#10;$P(Y=1|X)=p$&#10;&#10;\end{document}"/>
  <p:tag name="IGUANATEXSIZE" val="30"/>
  <p:tag name="IGUANATEXCURSOR" val="94"/>
  <p:tag name="TRANSPARENCY" val="True"/>
  <p:tag name="FILENAME" val=""/>
  <p:tag name="INPUTTYPE" val="0"/>
  <p:tag name="LATEXENGINEID" val="0"/>
  <p:tag name="TEMPFOLDER" val="C:\Users\rzafa\temp\"/>
</p:tagLst>
</file>

<file path=ppt/tags/tag34.xml><?xml version="1.0" encoding="utf-8"?>
<p:tagLst xmlns:a="http://schemas.openxmlformats.org/drawingml/2006/main" xmlns:r="http://schemas.openxmlformats.org/officeDocument/2006/relationships" xmlns:p="http://schemas.openxmlformats.org/presentationml/2006/main">
  <p:tag name="ORIGINALHEIGHT" val="111.7361"/>
  <p:tag name="ORIGINALWIDTH" val="416.9479"/>
  <p:tag name="OUTPUTDPI" val="1200"/>
  <p:tag name="LATEXADDIN" val="\documentclass{article}&#10;\usepackage{amsmath}&#10;\pagestyle{empty}&#10;\begin{document}&#10;&#10;&#10;$p=\beta X$&#10;&#10;\end{document}"/>
  <p:tag name="IGUANATEXSIZE" val="30"/>
  <p:tag name="IGUANATEXCURSOR" val="93"/>
  <p:tag name="TRANSPARENCY" val="True"/>
  <p:tag name="FILENAME" val=""/>
  <p:tag name="INPUTTYPE" val="0"/>
  <p:tag name="LATEXENGINEID" val="0"/>
  <p:tag name="TEMPFOLDER" val="C:\Users\rzafa\temp\"/>
</p:tagLst>
</file>

<file path=ppt/tags/tag35.xml><?xml version="1.0" encoding="utf-8"?>
<p:tagLst xmlns:a="http://schemas.openxmlformats.org/drawingml/2006/main" xmlns:r="http://schemas.openxmlformats.org/officeDocument/2006/relationships" xmlns:p="http://schemas.openxmlformats.org/presentationml/2006/main">
  <p:tag name="ORIGINALHEIGHT" val="153.7308"/>
  <p:tag name="ORIGINALWIDTH" val="706.4117"/>
  <p:tag name="OUTPUTDPI" val="1200"/>
  <p:tag name="LATEXADDIN" val="\documentclass{article}&#10;\usepackage{amsmath}&#10;\pagestyle{empty}&#10;\begin{document}&#10;&#10;$g(p)=\ln \frac{p}{1-p}$&#10;&#10;&#10;\end{document}"/>
  <p:tag name="IGUANATEXSIZE" val="30"/>
  <p:tag name="IGUANATEXCURSOR" val="105"/>
  <p:tag name="TRANSPARENCY" val="True"/>
  <p:tag name="FILENAME" val=""/>
  <p:tag name="INPUTTYPE" val="0"/>
  <p:tag name="LATEXENGINEID" val="0"/>
  <p:tag name="TEMPFOLDER" val="C:\Users\rzafa\temp\"/>
</p:tagLst>
</file>

<file path=ppt/tags/tag36.xml><?xml version="1.0" encoding="utf-8"?>
<p:tagLst xmlns:a="http://schemas.openxmlformats.org/drawingml/2006/main" xmlns:r="http://schemas.openxmlformats.org/officeDocument/2006/relationships" xmlns:p="http://schemas.openxmlformats.org/presentationml/2006/main">
  <p:tag name="ORIGINALHEIGHT" val="191.2261"/>
  <p:tag name="ORIGINALWIDTH" val="2210.724"/>
  <p:tag name="OUTPUTDPI" val="1200"/>
  <p:tag name="LATEXADDIN" val="\documentclass{article}&#10;\usepackage{amsmath}&#10;\pagestyle{empty}&#10;\begin{document}&#10;&#10;&#10;$\beta X=\ln \frac{p}{1-p} \rightarrow e^{\beta X}=\frac{p}{1-p} \rightarrow p=\frac{e^{\beta X}}{e^{\beta X}+1}$&#10;&#10;&#10;\end{document}"/>
  <p:tag name="IGUANATEXSIZE" val="30"/>
  <p:tag name="IGUANATEXCURSOR" val="159"/>
  <p:tag name="TRANSPARENCY" val="True"/>
  <p:tag name="FILENAME" val=""/>
  <p:tag name="INPUTTYPE" val="0"/>
  <p:tag name="LATEXENGINEID" val="0"/>
  <p:tag name="TEMPFOLDER" val="C:\Users\rzafa\temp\"/>
</p:tagLst>
</file>

<file path=ppt/tags/tag37.xml><?xml version="1.0" encoding="utf-8"?>
<p:tagLst xmlns:a="http://schemas.openxmlformats.org/drawingml/2006/main" xmlns:r="http://schemas.openxmlformats.org/officeDocument/2006/relationships" xmlns:p="http://schemas.openxmlformats.org/presentationml/2006/main">
  <p:tag name="ORIGINALHEIGHT" val="161.9798"/>
  <p:tag name="ORIGINALWIDTH" val="621.6723"/>
  <p:tag name="OUTPUTDPI" val="1200"/>
  <p:tag name="LATEXADDIN" val="\documentclass{article}&#10;\usepackage{amsmath}&#10;\pagestyle{empty}&#10;\begin{document}&#10;&#10;&#10;$p=\frac{1}{e^{-\beta X}+1}$&#10;&#10;&#10;\end{document}"/>
  <p:tag name="IGUANATEXSIZE" val="30"/>
  <p:tag name="IGUANATEXCURSOR" val="98"/>
  <p:tag name="TRANSPARENCY" val="True"/>
  <p:tag name="FILENAME" val=""/>
  <p:tag name="INPUTTYPE" val="0"/>
  <p:tag name="LATEXENGINEID" val="0"/>
  <p:tag name="TEMPFOLDER" val="C:\Users\rzafa\temp\"/>
</p:tagLst>
</file>

<file path=ppt/tags/tag38.xml><?xml version="1.0" encoding="utf-8"?>
<p:tagLst xmlns:a="http://schemas.openxmlformats.org/drawingml/2006/main" xmlns:r="http://schemas.openxmlformats.org/officeDocument/2006/relationships" xmlns:p="http://schemas.openxmlformats.org/presentationml/2006/main">
  <p:tag name="ORIGINALHEIGHT" val="161.9798"/>
  <p:tag name="ORIGINALWIDTH" val="621.6723"/>
  <p:tag name="OUTPUTDPI" val="1200"/>
  <p:tag name="LATEXADDIN" val="\documentclass{article}&#10;\usepackage{amsmath}&#10;\pagestyle{empty}&#10;\begin{document}&#10;&#10;&#10;$p=\frac{1}{e^{-\beta X}+1}$&#10;&#10;&#10;\end{document}"/>
  <p:tag name="IGUANATEXSIZE" val="40"/>
  <p:tag name="IGUANATEXCURSOR" val="98"/>
  <p:tag name="TRANSPARENCY" val="True"/>
  <p:tag name="FILENAME" val=""/>
  <p:tag name="INPUTTYPE" val="0"/>
  <p:tag name="LATEXENGINEID" val="0"/>
  <p:tag name="TEMPFOLDER" val="C:\Users\rzafa\temp\"/>
</p:tagLst>
</file>

<file path=ppt/tags/tag39.xml><?xml version="1.0" encoding="utf-8"?>
<p:tagLst xmlns:a="http://schemas.openxmlformats.org/drawingml/2006/main" xmlns:r="http://schemas.openxmlformats.org/officeDocument/2006/relationships" xmlns:p="http://schemas.openxmlformats.org/presentationml/2006/main">
  <p:tag name="ORIGINALHEIGHT" val="153.7308"/>
  <p:tag name="ORIGINALWIDTH" val="752.9059"/>
  <p:tag name="OUTPUTDPI" val="1200"/>
  <p:tag name="LATEXADDIN" val="\documentclass{article}&#10;\usepackage{amsmath}&#10;\pagestyle{empty}&#10;\begin{document}&#10;&#10;&#10;accuracy = $\frac{C}{N}$&#10;&#10;\end{document}"/>
  <p:tag name="IGUANATEXSIZE" val="30"/>
  <p:tag name="IGUANATEXCURSOR" val="106"/>
  <p:tag name="TRANSPARENCY" val="True"/>
  <p:tag name="FILENAME" val=""/>
  <p:tag name="INPUTTYPE" val="0"/>
  <p:tag name="LATEXENGINEID" val="0"/>
  <p:tag name="TEMPFOLDER" val="C:\Users\rzafa\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9.75"/>
  <p:tag name="ORIGINALWIDTH" val="1347"/>
  <p:tag name="LATEXADDIN" val="\documentclass{article}&#10;\usepackage{amsmath}&#10;\pagestyle{empty}&#10;\begin{document}&#10;&#10;$d_i = (w_{1,i}, w_{2,i}, \dots, w_{N,i})$&#10;&#10;&#10;\end{document}"/>
  <p:tag name="IGUANATEXSIZE" val="36"/>
  <p:tag name="IGUANATEXCURSOR" val="123"/>
</p:tagLst>
</file>

<file path=ppt/tags/tag40.xml><?xml version="1.0" encoding="utf-8"?>
<p:tagLst xmlns:a="http://schemas.openxmlformats.org/drawingml/2006/main" xmlns:r="http://schemas.openxmlformats.org/officeDocument/2006/relationships" xmlns:p="http://schemas.openxmlformats.org/presentationml/2006/main">
  <p:tag name="ORIGINALHEIGHT" val="108.7364"/>
  <p:tag name="ORIGINALWIDTH" val="1355.831"/>
  <p:tag name="OUTPUTDPI" val="1200"/>
  <p:tag name="LATEXADDIN" val="\documentclass{article}&#10;\usepackage{amsmath}&#10;\pagestyle{empty}&#10;\begin{document}&#10;&#10;&#10;error rate = 1 - accuracy&#10;&#10;\end{document}"/>
  <p:tag name="IGUANATEXSIZE" val="30"/>
  <p:tag name="IGUANATEXCURSOR" val="107"/>
  <p:tag name="TRANSPARENCY" val="True"/>
  <p:tag name="FILENAME" val=""/>
  <p:tag name="INPUTTYPE" val="0"/>
  <p:tag name="LATEXENGINEID" val="0"/>
  <p:tag name="TEMPFOLDER" val="C:\Users\rzafa\temp\"/>
</p:tagLst>
</file>

<file path=ppt/tags/tag41.xml><?xml version="1.0" encoding="utf-8"?>
<p:tagLst xmlns:a="http://schemas.openxmlformats.org/drawingml/2006/main" xmlns:r="http://schemas.openxmlformats.org/officeDocument/2006/relationships" xmlns:p="http://schemas.openxmlformats.org/presentationml/2006/main">
  <p:tag name="ORIGINALHEIGHT" val="149.9813"/>
  <p:tag name="ORIGINALWIDTH" val="4089.989"/>
  <p:tag name="OUTPUTDPI" val="1200"/>
  <p:tag name="LATEXADDIN" val="\documentclass{article}&#10;\usepackage{amsmath}&#10;\pagestyle{empty}&#10;\begin{document}&#10;&#10;&#10;$d(X,Y) = \sqrt{(x_1-y_1)^2 + (x_2-y_2)^2 + \cdots + (x_n-y_n)^2} = \sqrt{\sum_{i=1}^n (x_i-y_i)^2}$&#10;&#10;\end{document}"/>
  <p:tag name="IGUANATEXSIZE" val="16"/>
  <p:tag name="IGUANATEXCURSOR" val="83"/>
  <p:tag name="TRANSPARENCY" val="True"/>
  <p:tag name="FILENAME" val=""/>
  <p:tag name="INPUTTYPE" val="0"/>
  <p:tag name="LATEXENGINEID" val="0"/>
  <p:tag name="TEMPFOLDER" val="C:\Users\rzafa\temp\"/>
</p:tagLst>
</file>

<file path=ppt/tags/tag42.xml><?xml version="1.0" encoding="utf-8"?>
<p:tagLst xmlns:a="http://schemas.openxmlformats.org/drawingml/2006/main" xmlns:r="http://schemas.openxmlformats.org/officeDocument/2006/relationships" xmlns:p="http://schemas.openxmlformats.org/presentationml/2006/main">
  <p:tag name="ORIGINALHEIGHT" val="123.7346"/>
  <p:tag name="ORIGINALWIDTH" val="1085.114"/>
  <p:tag name="OUTPUTDPI" val="1200"/>
  <p:tag name="LATEXADDIN" val="\documentclass{article}&#10;\usepackage{amsmath}&#10;\pagestyle{empty}&#10;\begin{document}&#10;&#10;&#10;$X=(x_1,x_2,\dots,x_n)$&#10;&#10;\end{document}"/>
  <p:tag name="IGUANATEXSIZE" val="20"/>
  <p:tag name="IGUANATEXCURSOR" val="105"/>
  <p:tag name="TRANSPARENCY" val="True"/>
  <p:tag name="FILENAME" val=""/>
  <p:tag name="INPUTTYPE" val="0"/>
  <p:tag name="LATEXENGINEID" val="0"/>
  <p:tag name="TEMPFOLDER" val="C:\Users\rzafa\temp\"/>
</p:tagLst>
</file>

<file path=ppt/tags/tag43.xml><?xml version="1.0" encoding="utf-8"?>
<p:tagLst xmlns:a="http://schemas.openxmlformats.org/drawingml/2006/main" xmlns:r="http://schemas.openxmlformats.org/officeDocument/2006/relationships" xmlns:p="http://schemas.openxmlformats.org/presentationml/2006/main">
  <p:tag name="ORIGINALHEIGHT" val="123.7346"/>
  <p:tag name="ORIGINALWIDTH" val="1040.87"/>
  <p:tag name="OUTPUTDPI" val="1200"/>
  <p:tag name="LATEXADDIN" val="\documentclass{article}&#10;\usepackage{amsmath}&#10;\pagestyle{empty}&#10;\begin{document}&#10;&#10;&#10;$Y=(y_1,y_2,\dots,y_n)$&#10;&#10;\end{document}"/>
  <p:tag name="IGUANATEXSIZE" val="20"/>
  <p:tag name="IGUANATEXCURSOR" val="105"/>
  <p:tag name="TRANSPARENCY" val="True"/>
  <p:tag name="FILENAME" val=""/>
  <p:tag name="INPUTTYPE" val="0"/>
  <p:tag name="LATEXENGINEID" val="0"/>
  <p:tag name="TEMPFOLDER" val="C:\Users\rzafa\temp\"/>
</p:tagLst>
</file>

<file path=ppt/tags/tag44.xml><?xml version="1.0" encoding="utf-8"?>
<p:tagLst xmlns:a="http://schemas.openxmlformats.org/drawingml/2006/main" xmlns:r="http://schemas.openxmlformats.org/officeDocument/2006/relationships" xmlns:p="http://schemas.openxmlformats.org/presentationml/2006/main">
  <p:tag name="ORIGINALHEIGHT" val="1461"/>
  <p:tag name="ORIGINALWIDTH" val="4630.5"/>
  <p:tag name="LATEXADDIN" val="\documentclass{article}&#10;\usepackage{amsmath}&#10;\pagestyle{empty}&#10;\begin{document}&#10;&#10;\begin{tabular}{@{}ccp{95pt}@{}}&#10;% \toprule&#10;\hline \hline&#10;Measure Name &amp; Formula &amp; Description\\&#10;% \colrule&#10;\hline&#10;Mahalanobis\index{Mahalanobis distance}&amp;$d(X,Y)=\sqrt{(X-Y)^T \Sigma^{-1} (X-Y)}$&amp;  X, Y are features vectors and $\Sigma$ is the covariance matrix of the dataset\\&#10;Manhattan  ($L_1$ norm) &amp;$d(X,Y)=\sum_{i} |x_i - y_i|$&amp; X, Y are features vectors \\&#10;$L_p$-norm&amp;$d(X,Y)={(\sum_{i} {|x_i - y_i|}^{n})}^{\frac{1}{n}}$&amp; X, Y are features vectors \\&#10;% \botrule&#10;\hline \hline&#10;\end{tabular}&#10;&#10;&#10;&#10;\end{document}"/>
  <p:tag name="IGUANATEXSIZE" val="18"/>
  <p:tag name="IGUANATEXCURSOR" val="579"/>
</p:tagLst>
</file>

<file path=ppt/tags/tag45.xml><?xml version="1.0" encoding="utf-8"?>
<p:tagLst xmlns:a="http://schemas.openxmlformats.org/drawingml/2006/main" xmlns:r="http://schemas.openxmlformats.org/officeDocument/2006/relationships" xmlns:p="http://schemas.openxmlformats.org/presentationml/2006/main">
  <p:tag name="ORIGINALHEIGHT" val="149.9813"/>
  <p:tag name="ORIGINALWIDTH" val="2545.182"/>
  <p:tag name="OUTPUTDPI" val="1200"/>
  <p:tag name="LATEXADDIN" val="\documentclass{article}&#10;\usepackage{amsmath}&#10;\pagestyle{empty}&#10;\begin{document}&#10;&#10;&#10;$S_i^t=\{x_p :||x_p-m_i^t|| \le ||x_p - m_j^t|| \forall 1 \le j \le k\}$&#10;&#10;\end{document}"/>
  <p:tag name="IGUANATEXSIZE" val="30"/>
  <p:tag name="IGUANATEXCURSOR" val="83"/>
  <p:tag name="TRANSPARENCY" val="True"/>
  <p:tag name="FILENAME" val=""/>
  <p:tag name="INPUTTYPE" val="0"/>
  <p:tag name="LATEXENGINEID" val="0"/>
  <p:tag name="TEMPFOLDER" val="C:\Users\rzafa\temp\"/>
</p:tagLst>
</file>

<file path=ppt/tags/tag46.xml><?xml version="1.0" encoding="utf-8"?>
<p:tagLst xmlns:a="http://schemas.openxmlformats.org/drawingml/2006/main" xmlns:r="http://schemas.openxmlformats.org/officeDocument/2006/relationships" xmlns:p="http://schemas.openxmlformats.org/presentationml/2006/main">
  <p:tag name="ORIGINALHEIGHT" val="185.9768"/>
  <p:tag name="ORIGINALWIDTH" val="1199.85"/>
  <p:tag name="OUTPUTDPI" val="1200"/>
  <p:tag name="LATEXADDIN" val="\documentclass{article}&#10;\usepackage{amsmath}&#10;\pagestyle{empty}&#10;\begin{document}&#10;&#10;&#10;$ \sum_{i=1}^{k}\sum_{j=1}^{n(i)}{||x_j^i - c_i||}^2$&#10;&#10;\end{document}"/>
  <p:tag name="IGUANATEXSIZE" val="30"/>
  <p:tag name="IGUANATEXCURSOR" val="134"/>
  <p:tag name="TRANSPARENCY" val="True"/>
  <p:tag name="FILENAME" val=""/>
  <p:tag name="INPUTTYPE" val="0"/>
  <p:tag name="LATEXENGINEID" val="0"/>
  <p:tag name="TEMPFOLDER" val="C:\Users\rzafa\temp\"/>
</p:tagLst>
</file>

<file path=ppt/tags/tag47.xml><?xml version="1.0" encoding="utf-8"?>
<p:tagLst xmlns:a="http://schemas.openxmlformats.org/drawingml/2006/main" xmlns:r="http://schemas.openxmlformats.org/officeDocument/2006/relationships" xmlns:p="http://schemas.openxmlformats.org/presentationml/2006/main">
  <p:tag name="ORIGINALHEIGHT" val="134.25"/>
  <p:tag name="ORIGINALWIDTH" val="4098"/>
  <p:tag name="LATEXADDIN" val="\documentclass{article}&#10;\usepackage{amsmath}&#10;\pagestyle{empty}&#10;\begin{document}&#10;&#10;&#10;$cohesiveness = |-10-(-7.5)|^2+|-5-(-7.5)|^2+|5-7.5)|^2+|10-7.5|^2=25$&#10;&#10;\end{document}"/>
  <p:tag name="IGUANATEXSIZE" val="20"/>
  <p:tag name="IGUANATEXCURSOR" val="152"/>
</p:tagLst>
</file>

<file path=ppt/tags/tag48.xml><?xml version="1.0" encoding="utf-8"?>
<p:tagLst xmlns:a="http://schemas.openxmlformats.org/drawingml/2006/main" xmlns:r="http://schemas.openxmlformats.org/officeDocument/2006/relationships" xmlns:p="http://schemas.openxmlformats.org/presentationml/2006/main">
  <p:tag name="ORIGINALHEIGHT" val="186"/>
  <p:tag name="ORIGINALWIDTH" val="2085"/>
  <p:tag name="LATEXADDIN" val="\documentclass{article}&#10;\usepackage{amsmath}&#10;\pagestyle{empty}&#10;\begin{document}&#10;&#10;&#10;$cohesiveness=\sum_{i=1}^{k}\sum_{j=1}^{n(i)}{||x_j^i - c_i||}^2$&#10;&#10;\end{document}"/>
  <p:tag name="IGUANATEXSIZE" val="20"/>
  <p:tag name="IGUANATEXCURSOR" val="147"/>
</p:tagLst>
</file>

<file path=ppt/tags/tag49.xml><?xml version="1.0" encoding="utf-8"?>
<p:tagLst xmlns:a="http://schemas.openxmlformats.org/drawingml/2006/main" xmlns:r="http://schemas.openxmlformats.org/officeDocument/2006/relationships" xmlns:p="http://schemas.openxmlformats.org/presentationml/2006/main">
  <p:tag name="ORIGINALHEIGHT" val="161.2298"/>
  <p:tag name="ORIGINALWIDTH" val="1685.789"/>
  <p:tag name="OUTPUTDPI" val="1200"/>
  <p:tag name="LATEXADDIN" val="\documentclass{article}&#10;\usepackage{amsmath}&#10;\pagestyle{empty}&#10;\begin{document}&#10;&#10;&#10;$ separateness=\sum_{i=1}^{k}{||c - c_i||}^2$&#10;&#10;\end{document}"/>
  <p:tag name="IGUANATEXSIZE" val="20"/>
  <p:tag name="IGUANATEXCURSOR" val="127"/>
  <p:tag name="TRANSPARENCY" val="True"/>
  <p:tag name="FILENAME" val=""/>
  <p:tag name="INPUTTYPE" val="0"/>
  <p:tag name="LATEXENGINEID" val="0"/>
  <p:tag name="TEMPFOLDER" val="C:\Users\rzafa\temp\"/>
</p:tagLst>
</file>

<file path=ppt/tags/tag5.xml><?xml version="1.0" encoding="utf-8"?>
<p:tagLst xmlns:a="http://schemas.openxmlformats.org/drawingml/2006/main" xmlns:r="http://schemas.openxmlformats.org/officeDocument/2006/relationships" xmlns:p="http://schemas.openxmlformats.org/presentationml/2006/main">
  <p:tag name="ORIGINALHEIGHT" val="612.75"/>
  <p:tag name="ORIGINALWIDTH" val="3251.25"/>
  <p:tag name="LATEXADDIN" val="\documentclass{article}&#10;\usepackage{amsmath}&#10;\pagestyle{empty}&#10;\begin{document}&#10;&#10;\begin{tabular}{|l|l|l|l|l|l|l|}&#10;\hline&#10;\small&#10; &amp; social &amp; media &amp; mining &amp; data &amp; financial &amp; market\\ \hline&#10;$d_1$&amp;1&amp;1&amp;1&amp;0&amp;0&amp;0\\&#10;$d_2$&amp;1&amp;1&amp;0&amp;1&amp;0&amp;0\\&#10;$d_3$&amp;0&amp;0&amp;0&amp;1&amp;1&amp;1\\ \hline&#10;\end{tabular}&#10;&#10;&#10;&#10;\end{document}"/>
  <p:tag name="IGUANATEXSIZE" val="20"/>
  <p:tag name="IGUANATEXCURSOR" val="273"/>
</p:tagLst>
</file>

<file path=ppt/tags/tag50.xml><?xml version="1.0" encoding="utf-8"?>
<p:tagLst xmlns:a="http://schemas.openxmlformats.org/drawingml/2006/main" xmlns:r="http://schemas.openxmlformats.org/officeDocument/2006/relationships" xmlns:p="http://schemas.openxmlformats.org/presentationml/2006/main">
  <p:tag name="ORIGINALHEIGHT" val="134.2332"/>
  <p:tag name="ORIGINALWIDTH" val="2626.922"/>
  <p:tag name="OUTPUTDPI" val="1200"/>
  <p:tag name="LATEXADDIN" val="\documentclass{article}&#10;\usepackage{amsmath}&#10;\pagestyle{empty}&#10;\begin{document}&#10;&#10;&#10;$separateness=|-7.5-0|^2+|7.5-0|^2=112.5$&#10;&#10;\end{document}"/>
  <p:tag name="IGUANATEXSIZE" val="20"/>
  <p:tag name="IGUANATEXCURSOR" val="123"/>
  <p:tag name="TRANSPARENCY" val="True"/>
  <p:tag name="FILENAME" val=""/>
  <p:tag name="INPUTTYPE" val="0"/>
  <p:tag name="LATEXENGINEID" val="0"/>
  <p:tag name="TEMPFOLDER" val="C:\Users\rzafa\temp\"/>
</p:tagLst>
</file>

<file path=ppt/tags/tag51.xml><?xml version="1.0" encoding="utf-8"?>
<p:tagLst xmlns:a="http://schemas.openxmlformats.org/drawingml/2006/main" xmlns:r="http://schemas.openxmlformats.org/officeDocument/2006/relationships" xmlns:p="http://schemas.openxmlformats.org/presentationml/2006/main">
  <p:tag name="ORIGINALHEIGHT" val="186"/>
  <p:tag name="ORIGINALWIDTH" val="1749"/>
  <p:tag name="LATEXADDIN" val="\documentclass{article}&#10;\usepackage{amsmath}&#10;\pagestyle{empty}&#10;\begin{document}&#10;&#10;&#10;$a(x) = \frac{1}{|C|-1}\sum_{y \in C, y \neq x} {||x-y||}^2$&#10;&#10;\end{document}"/>
  <p:tag name="IGUANATEXSIZE" val="30"/>
  <p:tag name="IGUANATEXCURSOR" val="141"/>
</p:tagLst>
</file>

<file path=ppt/tags/tag52.xml><?xml version="1.0" encoding="utf-8"?>
<p:tagLst xmlns:a="http://schemas.openxmlformats.org/drawingml/2006/main" xmlns:r="http://schemas.openxmlformats.org/officeDocument/2006/relationships" xmlns:p="http://schemas.openxmlformats.org/presentationml/2006/main">
  <p:tag name="ORIGINALHEIGHT" val="186"/>
  <p:tag name="ORIGINALWIDTH" val="1863.75"/>
  <p:tag name="LATEXADDIN" val="\documentclass{article}&#10;\usepackage{amsmath}&#10;\pagestyle{empty}&#10;\begin{document}&#10;&#10;&#10;$b(x) =  \min_{G \neq C}\frac{1}{|G|}\sum_{y \in G}{||x-y||}^2$&#10;&#10;\end{document}"/>
  <p:tag name="IGUANATEXSIZE" val="30"/>
  <p:tag name="IGUANATEXCURSOR" val="144"/>
</p:tagLst>
</file>

<file path=ppt/tags/tag53.xml><?xml version="1.0" encoding="utf-8"?>
<p:tagLst xmlns:a="http://schemas.openxmlformats.org/drawingml/2006/main" xmlns:r="http://schemas.openxmlformats.org/officeDocument/2006/relationships" xmlns:p="http://schemas.openxmlformats.org/presentationml/2006/main">
  <p:tag name="ORIGINALHEIGHT" val="652.5"/>
  <p:tag name="ORIGINALWIDTH" val="1743.75"/>
  <p:tag name="LATEXADDIN" val="\documentclass{article}&#10;\usepackage{amsmath}&#10;\pagestyle{empty}&#10;\begin{document}&#10;&#10;\begin{eqnarray}&#10;s(x)&amp; = &amp; \frac{b(x)-a(x)}{\max(b(x),a(x))}~~\nonumber\\&#10;silhouette &amp; = &amp;\frac{1}{n}\sum_{x} s(x)\nonumber&#10;\end{eqnarray}&#10;&#10;&#10;&#10;\end{document}"/>
  <p:tag name="IGUANATEXSIZE" val="30"/>
  <p:tag name="IGUANATEXCURSOR" val="143"/>
</p:tagLst>
</file>

<file path=ppt/tags/tag54.xml><?xml version="1.0" encoding="utf-8"?>
<p:tagLst xmlns:a="http://schemas.openxmlformats.org/drawingml/2006/main" xmlns:r="http://schemas.openxmlformats.org/officeDocument/2006/relationships" xmlns:p="http://schemas.openxmlformats.org/presentationml/2006/main">
  <p:tag name="ORIGINALHEIGHT" val="743.907"/>
  <p:tag name="ORIGINALWIDTH" val="2709.411"/>
  <p:tag name="OUTPUTDPI" val="1200"/>
  <p:tag name="LATEXADDIN" val="\documentclass{article}&#10;\usepackage{amsmath}&#10;\pagestyle{empty}&#10;\begin{document}&#10;&#10;&#10;\begin{eqnarray}&#10;a(x^1_1) &amp; = &amp; |-10-(-5)|^2=25\nonumber\\&#10;b(x^1_1) &amp; = &amp; \frac{1}{2}(|-10-5|^2+|-10-10|^2)=312.5\nonumber\\&#10;s(x^1_1) &amp; = &amp; \frac{312.5-25}{312.5}=0.92\nonumber&#10;\end{eqnarray}&#10;&#10;\end{document}"/>
  <p:tag name="IGUANATEXSIZE" val="16"/>
  <p:tag name="IGUANATEXCURSOR" val="258"/>
  <p:tag name="TRANSPARENCY" val="True"/>
  <p:tag name="FILENAME" val=""/>
  <p:tag name="INPUTTYPE" val="0"/>
  <p:tag name="LATEXENGINEID" val="0"/>
  <p:tag name="TEMPFOLDER" val="C:\Users\rzafa\temp\"/>
</p:tagLst>
</file>

<file path=ppt/tags/tag55.xml><?xml version="1.0" encoding="utf-8"?>
<p:tagLst xmlns:a="http://schemas.openxmlformats.org/drawingml/2006/main" xmlns:r="http://schemas.openxmlformats.org/officeDocument/2006/relationships" xmlns:p="http://schemas.openxmlformats.org/presentationml/2006/main">
  <p:tag name="ORIGINALHEIGHT" val="743.907"/>
  <p:tag name="ORIGINALWIDTH" val="2668.166"/>
  <p:tag name="OUTPUTDPI" val="1200"/>
  <p:tag name="LATEXADDIN" val="\documentclass{article}&#10;\usepackage{amsmath}&#10;\pagestyle{empty}&#10;\begin{document}&#10;&#10;&#10;\begin{eqnarray}&#10;a(x^2_1) &amp; = &amp; |5-10|^2=25\nonumber\\&#10;b(x^2_1) &amp; = &amp; \frac{1}{2}(|5-(-10)|^2+|5-(-5)|^2)=162.5\nonumber\\ &#10;s(x^2_1) &amp; = &amp; \frac{162.5-25}{162.5}=0.84\nonumber&#10;\end{eqnarray}&#10;&#10;\end{document}"/>
  <p:tag name="IGUANATEXSIZE" val="16"/>
  <p:tag name="IGUANATEXCURSOR" val="257"/>
  <p:tag name="TRANSPARENCY" val="True"/>
  <p:tag name="FILENAME" val=""/>
  <p:tag name="INPUTTYPE" val="0"/>
  <p:tag name="LATEXENGINEID" val="0"/>
  <p:tag name="TEMPFOLDER" val="C:\Users\rzafa\temp\"/>
</p:tagLst>
</file>

<file path=ppt/tags/tag56.xml><?xml version="1.0" encoding="utf-8"?>
<p:tagLst xmlns:a="http://schemas.openxmlformats.org/drawingml/2006/main" xmlns:r="http://schemas.openxmlformats.org/officeDocument/2006/relationships" xmlns:p="http://schemas.openxmlformats.org/presentationml/2006/main">
  <p:tag name="ORIGINALHEIGHT" val="743.907"/>
  <p:tag name="ORIGINALWIDTH" val="2792.651"/>
  <p:tag name="OUTPUTDPI" val="1200"/>
  <p:tag name="LATEXADDIN" val="\documentclass{article}&#10;\usepackage{amsmath}&#10;\pagestyle{empty}&#10;\begin{document}&#10;&#10;&#10;\begin{eqnarray}&#10;a(x^2_2) &amp; = &amp; |10-5|^2=25\nonumber\\&#10;b(x^2_2) &amp; = &amp; \frac{1}{2}(|10-(-5)|^2+|10-(-10)|^2)=312.5\nonumber\\&#10;s(x^2_2) &amp; = &amp; \frac{312.5-25}{312.5}=0.92 \nonumber.&#10;\end{eqnarray}&#10;&#10;\end{document}"/>
  <p:tag name="IGUANATEXSIZE" val="16"/>
  <p:tag name="IGUANATEXCURSOR" val="99"/>
  <p:tag name="TRANSPARENCY" val="True"/>
  <p:tag name="FILENAME" val=""/>
  <p:tag name="INPUTTYPE" val="0"/>
  <p:tag name="LATEXENGINEID" val="0"/>
  <p:tag name="TEMPFOLDER" val="C:\Users\rzafa\temp\"/>
</p:tagLst>
</file>

<file path=ppt/tags/tag57.xml><?xml version="1.0" encoding="utf-8"?>
<p:tagLst xmlns:a="http://schemas.openxmlformats.org/drawingml/2006/main" xmlns:r="http://schemas.openxmlformats.org/officeDocument/2006/relationships" xmlns:p="http://schemas.openxmlformats.org/presentationml/2006/main">
  <p:tag name="ORIGINALHEIGHT" val="743.907"/>
  <p:tag name="ORIGINALWIDTH" val="2584.927"/>
  <p:tag name="OUTPUTDPI" val="1200"/>
  <p:tag name="LATEXADDIN" val="\documentclass{article}&#10;\usepackage{amsmath}&#10;\pagestyle{empty}&#10;\begin{document}&#10;&#10;&#10;\begin{eqnarray}&#10;a(x^1_2) &amp; = &amp; |-5-(-10)|^2=25\nonumber\\&#10;b(x^1_2) &amp; = &amp; \frac{1}{2}(|-5-5|^2+|-5-10|^2)=162.5\nonumber\\&#10;s(x^1_2) &amp; = &amp; \frac{162.5-25}{162.5}=0.84\nonumber&#10;\end{eqnarray}&#10;&#10;\end{document}"/>
  <p:tag name="IGUANATEXSIZE" val="16"/>
  <p:tag name="IGUANATEXCURSOR" val="256"/>
  <p:tag name="TRANSPARENCY" val="True"/>
  <p:tag name="FILENAME" val=""/>
  <p:tag name="INPUTTYPE" val="0"/>
  <p:tag name="LATEXENGINEID" val="0"/>
  <p:tag name="TEMPFOLDER" val="C:\Users\rzafa\temp\"/>
</p:tagLst>
</file>

<file path=ppt/tags/tag6.xml><?xml version="1.0" encoding="utf-8"?>
<p:tagLst xmlns:a="http://schemas.openxmlformats.org/drawingml/2006/main" xmlns:r="http://schemas.openxmlformats.org/officeDocument/2006/relationships" xmlns:p="http://schemas.openxmlformats.org/presentationml/2006/main">
  <p:tag name="ORIGINALHEIGHT" val="123.75"/>
  <p:tag name="ORIGINALWIDTH" val="920.25"/>
  <p:tag name="LATEXADDIN" val="\documentclass{article}&#10;\usepackage{amsmath}&#10;\pagestyle{empty}&#10;\begin{document}&#10;&#10;&#10;$w_{j,i}=tf_{j,i} \times idf_j$&#10;&#10;\end{document}"/>
  <p:tag name="IGUANATEXSIZE" val="30"/>
  <p:tag name="IGUANATEXCURSOR" val="113"/>
</p:tagLst>
</file>

<file path=ppt/tags/tag7.xml><?xml version="1.0" encoding="utf-8"?>
<p:tagLst xmlns:a="http://schemas.openxmlformats.org/drawingml/2006/main" xmlns:r="http://schemas.openxmlformats.org/officeDocument/2006/relationships" xmlns:p="http://schemas.openxmlformats.org/presentationml/2006/main">
  <p:tag name="ORIGINALHEIGHT" val="210.75"/>
  <p:tag name="ORIGINALWIDTH" val="2219.25"/>
  <p:tag name="LATEXADDIN" val="\documentclass{article}&#10;\usepackage{amsmath}&#10;\pagestyle{empty}&#10;\begin{document}&#10;&#10;&#10;$idf_j = \log_2 \frac{|D|}{|\{\mbox{document} \in D~|~j \in \mbox{document}\}|}$&#10;&#10;&#10;\end{document}"/>
  <p:tag name="IGUANATEXSIZE" val="30"/>
  <p:tag name="IGUANATEXCURSOR" val="162"/>
</p:tagLst>
</file>

<file path=ppt/tags/tag8.xml><?xml version="1.0" encoding="utf-8"?>
<p:tagLst xmlns:a="http://schemas.openxmlformats.org/drawingml/2006/main" xmlns:r="http://schemas.openxmlformats.org/officeDocument/2006/relationships" xmlns:p="http://schemas.openxmlformats.org/presentationml/2006/main">
  <p:tag name="ORIGINALHEIGHT" val="123.75"/>
  <p:tag name="ORIGINALWIDTH" val="204.75"/>
  <p:tag name="LATEXADDIN" val="\documentclass{article}&#10;\usepackage{amsmath}&#10;\pagestyle{empty}&#10;\begin{document}&#10;&#10;&#10;$tf_{j,i}$&#10;&#10;\end{document}"/>
  <p:tag name="IGUANATEXSIZE" val="30"/>
  <p:tag name="IGUANATEXCURSOR" val="92"/>
</p:tagLst>
</file>

<file path=ppt/tags/tag9.xml><?xml version="1.0" encoding="utf-8"?>
<p:tagLst xmlns:a="http://schemas.openxmlformats.org/drawingml/2006/main" xmlns:r="http://schemas.openxmlformats.org/officeDocument/2006/relationships" xmlns:p="http://schemas.openxmlformats.org/presentationml/2006/main">
  <p:tag name="ORIGINALHEIGHT" val="630"/>
  <p:tag name="ORIGINALWIDTH" val="2643"/>
  <p:tag name="LATEXADDIN" val="\documentclass{article}&#10;\usepackage{amsmath}&#10;\pagestyle{empty}&#10;\begin{document}&#10;&#10;\begin{eqnarray}&#10;tf-idf(``\hbox{\it apple}\hbox{''}, d_1) &amp; = &amp; 10 \times \log_2 \frac{20}{1} = 43.22\nonumber\\[6pt]&#10;tf-idf(``\hbox{\it orange}\hbox{''}, d_1)   &amp; = &amp; 20 \times \log_2 \frac{20}{20} = 0\nonumber&#10;\end{eqnarray}&#10;&#10;&#10;&#10;\end{document}"/>
  <p:tag name="IGUANATEXSIZE" val="30"/>
  <p:tag name="IGUANATEXCURSOR" val="292"/>
</p:tagLst>
</file>

<file path=ppt/theme/theme1.xml><?xml version="1.0" encoding="utf-8"?>
<a:theme xmlns:a="http://schemas.openxmlformats.org/drawingml/2006/main" name="SocialComputingCourse-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spPr>
      <a:bodyPr/>
      <a:lstStyle>
        <a:defPPr algn="ctr">
          <a:spcBef>
            <a:spcPct val="0"/>
          </a:spcBef>
          <a:defRPr kumimoji="0" sz="6000" b="1" i="0" u="none" strike="noStrike" kern="1200" normalizeH="0" noProof="0" dirty="0" smtClean="0">
            <a:solidFill>
              <a:schemeClr val="bg1"/>
            </a:solidFill>
            <a:uLnTx/>
            <a:uFillTx/>
          </a:defRPr>
        </a:defPPr>
      </a:lstStyle>
      <a:style>
        <a:lnRef idx="1">
          <a:schemeClr val="accent6"/>
        </a:lnRef>
        <a:fillRef idx="3">
          <a:schemeClr val="accent6"/>
        </a:fillRef>
        <a:effectRef idx="2">
          <a:schemeClr val="accent6"/>
        </a:effectRef>
        <a:fontRef idx="minor">
          <a:schemeClr val="lt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SocialTemplate</Template>
  <TotalTime>5862</TotalTime>
  <Words>3921</Words>
  <Application>Microsoft Office PowerPoint</Application>
  <PresentationFormat>On-screen Show (4:3)</PresentationFormat>
  <Paragraphs>792</Paragraphs>
  <Slides>83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Open Sans</vt:lpstr>
      <vt:lpstr>Cambria Math</vt:lpstr>
      <vt:lpstr>Symbol</vt:lpstr>
      <vt:lpstr>Arial</vt:lpstr>
      <vt:lpstr>SocialComputingCourse-Template</vt:lpstr>
      <vt:lpstr>Data Mining Essentials</vt:lpstr>
      <vt:lpstr>Dear instructors/users of these slides:   Please feel free to include these slides in your own material, or modify them as you see fit. If you decide to incorporate these slides into your presentations, please include the following note: </vt:lpstr>
      <vt:lpstr>Introduction</vt:lpstr>
      <vt:lpstr>KDD Process</vt:lpstr>
      <vt:lpstr>Collecting Data on Social Media</vt:lpstr>
      <vt:lpstr>Data Mining</vt:lpstr>
      <vt:lpstr>Data Mining vs. Databases</vt:lpstr>
      <vt:lpstr>Examples of Data Mining Applications</vt:lpstr>
      <vt:lpstr>Data</vt:lpstr>
      <vt:lpstr>Data Instances</vt:lpstr>
      <vt:lpstr>Data Instances</vt:lpstr>
      <vt:lpstr>Data Types + Permissible Operations (statistics)</vt:lpstr>
      <vt:lpstr>Sample Dataset – Twitter Users</vt:lpstr>
      <vt:lpstr>Text Representation</vt:lpstr>
      <vt:lpstr>Vector Space Model</vt:lpstr>
      <vt:lpstr>Vector Space Model: An Example</vt:lpstr>
      <vt:lpstr>TF-IDF (Term Frequency-Inverse Document Frequency)</vt:lpstr>
      <vt:lpstr>TF-IDF: An Example</vt:lpstr>
      <vt:lpstr>TF-IDF: An Example</vt:lpstr>
      <vt:lpstr>Data Quality</vt:lpstr>
      <vt:lpstr>Data Preprocessing</vt:lpstr>
      <vt:lpstr>Data Preprocessing</vt:lpstr>
      <vt:lpstr>Data Mining Algorithms</vt:lpstr>
      <vt:lpstr>Data Mining Algorithms</vt:lpstr>
      <vt:lpstr>Supervised Learning</vt:lpstr>
      <vt:lpstr>Supervised Learning: The Process</vt:lpstr>
      <vt:lpstr>Classification: An Email Example</vt:lpstr>
      <vt:lpstr>A Twitter Example</vt:lpstr>
      <vt:lpstr>Supervised Learning Algorithms</vt:lpstr>
      <vt:lpstr>Decision Tree Learning</vt:lpstr>
      <vt:lpstr>Decision Tree</vt:lpstr>
      <vt:lpstr>Decision Tree: Example</vt:lpstr>
      <vt:lpstr>Decision Tree Construction</vt:lpstr>
      <vt:lpstr>Decision Tree Construction</vt:lpstr>
      <vt:lpstr>Entropy Example</vt:lpstr>
      <vt:lpstr>Naïve Bayes Learning</vt:lpstr>
      <vt:lpstr>Naive Bayes Classifier</vt:lpstr>
      <vt:lpstr>NBC: An Example</vt:lpstr>
      <vt:lpstr>Nearest Neighbor Classifier</vt:lpstr>
      <vt:lpstr>Nearest Neighbor Classifier</vt:lpstr>
      <vt:lpstr>k-NN: Algorithm</vt:lpstr>
      <vt:lpstr>k-NN example</vt:lpstr>
      <vt:lpstr>k-NN: Example 2</vt:lpstr>
      <vt:lpstr>Classification with  Network Information</vt:lpstr>
      <vt:lpstr>Classification with Network Information</vt:lpstr>
      <vt:lpstr>Classification with Network Information</vt:lpstr>
      <vt:lpstr>Weighted-vote Relational-Neighbor (wvRN)</vt:lpstr>
      <vt:lpstr>wvRN example</vt:lpstr>
      <vt:lpstr>wvRN example</vt:lpstr>
      <vt:lpstr>Regression</vt:lpstr>
      <vt:lpstr>Regression</vt:lpstr>
      <vt:lpstr>Linear Regression</vt:lpstr>
      <vt:lpstr>Least Squares</vt:lpstr>
      <vt:lpstr>Simplifying W with SVD</vt:lpstr>
      <vt:lpstr>Logistic Regression</vt:lpstr>
      <vt:lpstr>Logistic Regression</vt:lpstr>
      <vt:lpstr>Logistic Regression</vt:lpstr>
      <vt:lpstr>Supervised Learning Evaluation</vt:lpstr>
      <vt:lpstr>Evaluating Supervised Learning</vt:lpstr>
      <vt:lpstr>Evaluating Supervised Learning</vt:lpstr>
      <vt:lpstr>Evaluating Supervised Learning</vt:lpstr>
      <vt:lpstr>Evaluating Regression Performance</vt:lpstr>
      <vt:lpstr>Unsupervised Learning</vt:lpstr>
      <vt:lpstr>Unsupervised Learning</vt:lpstr>
      <vt:lpstr>Measuring Distance/Similarity in Clustering</vt:lpstr>
      <vt:lpstr>Similarity Measures</vt:lpstr>
      <vt:lpstr>Clustering</vt:lpstr>
      <vt:lpstr>k-means for k=6</vt:lpstr>
      <vt:lpstr>k-means</vt:lpstr>
      <vt:lpstr>k-means: Algorithm</vt:lpstr>
      <vt:lpstr>When do we stop?</vt:lpstr>
      <vt:lpstr>k-means (alternative!)</vt:lpstr>
      <vt:lpstr>k-means</vt:lpstr>
      <vt:lpstr>Unsupervised Learning Evaluation</vt:lpstr>
      <vt:lpstr>Evaluating the Clusterings</vt:lpstr>
      <vt:lpstr>Evaluation with Ground Truth</vt:lpstr>
      <vt:lpstr>Evaluation without Ground Truth</vt:lpstr>
      <vt:lpstr>Cohesiveness</vt:lpstr>
      <vt:lpstr>Separateness</vt:lpstr>
      <vt:lpstr>Silhouette Index</vt:lpstr>
      <vt:lpstr>Silhouette Index</vt:lpstr>
      <vt:lpstr>Silhouette Index</vt:lpstr>
      <vt:lpstr>Silhouette Index - Example</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Mining: An Introduction</dc:title>
  <dc:subject>Data Mining Essentials</dc:subject>
  <dc:creator>Reza Zafarani</dc:creator>
  <cp:keywords>Social Media Mining; SMM</cp:keywords>
  <dc:description>R. Zafarani, M. A. Abbasi, and H. Liu, Social Media Mining: An Introduction, Cambridge University Press, 2014. _x000d_
Free book and slides at http://socialmediamining.info/</dc:description>
  <cp:lastModifiedBy>Reza Zafarani</cp:lastModifiedBy>
  <cp:revision>3</cp:revision>
  <cp:lastPrinted>2012-08-17T16:28:21Z</cp:lastPrinted>
  <dcterms:created xsi:type="dcterms:W3CDTF">2013-08-25T00:17:48Z</dcterms:created>
  <dcterms:modified xsi:type="dcterms:W3CDTF">2017-04-23T04:13:02Z</dcterms:modified>
  <cp:category>Social Media Mining</cp:category>
  <cp:version>May 2017</cp:version>
</cp:coreProperties>
</file>